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2370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29634" y="445718"/>
            <a:ext cx="704519" cy="7235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73888" y="10104813"/>
            <a:ext cx="246379" cy="22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19.png"/><Relationship Id="rId7" Type="http://schemas.openxmlformats.org/officeDocument/2006/relationships/image" Target="../media/image3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26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3" Type="http://schemas.openxmlformats.org/officeDocument/2006/relationships/image" Target="../media/image19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5.png"/><Relationship Id="rId11" Type="http://schemas.openxmlformats.org/officeDocument/2006/relationships/image" Target="../media/image39.png"/><Relationship Id="rId5" Type="http://schemas.openxmlformats.org/officeDocument/2006/relationships/image" Target="../media/image34.png"/><Relationship Id="rId10" Type="http://schemas.openxmlformats.org/officeDocument/2006/relationships/image" Target="../media/image38.png"/><Relationship Id="rId4" Type="http://schemas.openxmlformats.org/officeDocument/2006/relationships/image" Target="../media/image26.png"/><Relationship Id="rId9" Type="http://schemas.openxmlformats.org/officeDocument/2006/relationships/image" Target="../media/image3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6595"/>
            <a:ext cx="6958533" cy="102526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6816" y="422554"/>
            <a:ext cx="2388235" cy="699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/Mathematics</a:t>
            </a:r>
            <a:r>
              <a:rPr sz="1000" b="1" spc="-125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62575" y="434593"/>
            <a:ext cx="145415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04837" y="1855787"/>
            <a:ext cx="256451" cy="1922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854760" y="1865364"/>
            <a:ext cx="5678805" cy="56769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350" b="1" i="1" spc="-15" dirty="0">
                <a:latin typeface="Cambria Math"/>
                <a:cs typeface="Cambria Math"/>
              </a:rPr>
              <a:t>/ </a:t>
            </a:r>
            <a:r>
              <a:rPr sz="1300" b="1" spc="-5" dirty="0">
                <a:latin typeface="Segoe Print"/>
                <a:cs typeface="Segoe Print"/>
              </a:rPr>
              <a:t>Find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equation </a:t>
            </a:r>
            <a:r>
              <a:rPr sz="1300" b="1" dirty="0">
                <a:latin typeface="Segoe Print"/>
                <a:cs typeface="Segoe Print"/>
              </a:rPr>
              <a:t>in </a:t>
            </a:r>
            <a:r>
              <a:rPr sz="1300" b="1" spc="-5" dirty="0">
                <a:latin typeface="Segoe Print"/>
                <a:cs typeface="Segoe Print"/>
              </a:rPr>
              <a:t>standard </a:t>
            </a:r>
            <a:r>
              <a:rPr sz="1300" b="1" dirty="0">
                <a:latin typeface="Segoe Print"/>
                <a:cs typeface="Segoe Print"/>
              </a:rPr>
              <a:t>form </a:t>
            </a:r>
            <a:r>
              <a:rPr sz="1300" b="1" spc="-5" dirty="0">
                <a:latin typeface="Segoe Print"/>
                <a:cs typeface="Segoe Print"/>
              </a:rPr>
              <a:t>for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circles that satisfy</a:t>
            </a:r>
            <a:r>
              <a:rPr sz="1300" b="1" spc="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the</a:t>
            </a:r>
            <a:endParaRPr sz="1300">
              <a:latin typeface="Segoe Print"/>
              <a:cs typeface="Segoe Print"/>
            </a:endParaRPr>
          </a:p>
          <a:p>
            <a:pPr marL="106680">
              <a:lnSpc>
                <a:spcPct val="100000"/>
              </a:lnSpc>
              <a:spcBef>
                <a:spcPts val="1070"/>
              </a:spcBef>
            </a:pPr>
            <a:r>
              <a:rPr sz="1300" b="1" spc="-10" dirty="0">
                <a:latin typeface="Segoe Print"/>
                <a:cs typeface="Segoe Print"/>
              </a:rPr>
              <a:t>given</a:t>
            </a:r>
            <a:r>
              <a:rPr sz="1300" b="1" spc="-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conditions.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141780" y="2718307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141780" y="2898139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147114" y="2712973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332991" y="2712973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141780" y="3200272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141780" y="3381628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147114" y="3194938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332991" y="3194938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141780" y="3684904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41780" y="3857116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147114" y="3679570"/>
            <a:ext cx="0" cy="182880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332991" y="3679570"/>
            <a:ext cx="0" cy="182880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1167180" y="2685033"/>
            <a:ext cx="2551430" cy="1183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95"/>
              </a:spcBef>
              <a:buAutoNum type="arabicPlain"/>
              <a:tabLst>
                <a:tab pos="238760" algn="l"/>
              </a:tabLst>
            </a:pPr>
            <a:r>
              <a:rPr sz="1300" b="1" spc="-5" dirty="0">
                <a:latin typeface="Segoe Print"/>
                <a:cs typeface="Segoe Print"/>
              </a:rPr>
              <a:t>Radius 3 and center</a:t>
            </a:r>
            <a:r>
              <a:rPr sz="1950" b="1" spc="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0,2</a:t>
            </a:r>
            <a:r>
              <a:rPr sz="1950" spc="367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Segoe Print"/>
              <a:buAutoNum type="arabicPlain"/>
            </a:pPr>
            <a:endParaRPr sz="1900">
              <a:latin typeface="Times New Roman"/>
              <a:cs typeface="Times New Roman"/>
            </a:endParaRPr>
          </a:p>
          <a:p>
            <a:pPr marL="207645" indent="-194945">
              <a:lnSpc>
                <a:spcPct val="100000"/>
              </a:lnSpc>
              <a:buAutoNum type="arabicPlain"/>
              <a:tabLst>
                <a:tab pos="208279" algn="l"/>
              </a:tabLst>
            </a:pPr>
            <a:r>
              <a:rPr sz="1300" b="1" spc="-5" dirty="0">
                <a:latin typeface="Segoe Print"/>
                <a:cs typeface="Segoe Print"/>
              </a:rPr>
              <a:t>Radius 2 and center</a:t>
            </a:r>
            <a:r>
              <a:rPr sz="1300" b="1" spc="10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-1,4</a:t>
            </a:r>
            <a:r>
              <a:rPr sz="1300" spc="340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Segoe Print"/>
              <a:buAutoNum type="arabicPlain"/>
            </a:pPr>
            <a:endParaRPr sz="1900">
              <a:latin typeface="Times New Roman"/>
              <a:cs typeface="Times New Roman"/>
            </a:endParaRPr>
          </a:p>
          <a:p>
            <a:pPr marL="238125" indent="-225425">
              <a:lnSpc>
                <a:spcPct val="100000"/>
              </a:lnSpc>
              <a:spcBef>
                <a:spcPts val="5"/>
              </a:spcBef>
              <a:buAutoNum type="arabicPlain"/>
              <a:tabLst>
                <a:tab pos="238760" algn="l"/>
              </a:tabLst>
            </a:pPr>
            <a:r>
              <a:rPr sz="1300" b="1" spc="-5" dirty="0">
                <a:latin typeface="Segoe Print"/>
                <a:cs typeface="Segoe Print"/>
              </a:rPr>
              <a:t>Radius 5 and center</a:t>
            </a:r>
            <a:r>
              <a:rPr sz="1950" b="1" spc="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3,4</a:t>
            </a:r>
            <a:r>
              <a:rPr sz="1950" spc="367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220336" y="2561590"/>
            <a:ext cx="2566670" cy="1307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6975">
              <a:lnSpc>
                <a:spcPts val="1025"/>
              </a:lnSpc>
              <a:spcBef>
                <a:spcPts val="100"/>
              </a:spcBef>
              <a:tabLst>
                <a:tab pos="2050414" algn="l"/>
              </a:tabLst>
            </a:pPr>
            <a:r>
              <a:rPr sz="900" b="1" dirty="0">
                <a:latin typeface="Segoe Print"/>
                <a:cs typeface="Segoe Print"/>
              </a:rPr>
              <a:t>2	2</a:t>
            </a:r>
            <a:endParaRPr sz="900">
              <a:latin typeface="Segoe Print"/>
              <a:cs typeface="Segoe Print"/>
            </a:endParaRPr>
          </a:p>
          <a:p>
            <a:pPr marL="146685">
              <a:lnSpc>
                <a:spcPts val="1505"/>
              </a:lnSpc>
              <a:tabLst>
                <a:tab pos="722630" algn="l"/>
                <a:tab pos="1377950" algn="l"/>
                <a:tab pos="2231390" algn="l"/>
              </a:tabLst>
            </a:pP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Ans.</a:t>
            </a:r>
            <a:r>
              <a:rPr sz="1300" b="1" spc="-5" dirty="0">
                <a:latin typeface="Segoe Print"/>
                <a:cs typeface="Segoe Print"/>
              </a:rPr>
              <a:t>	x-0	+ </a:t>
            </a:r>
            <a:r>
              <a:rPr sz="1300" b="1" spc="35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y-2	=</a:t>
            </a:r>
            <a:r>
              <a:rPr sz="1300" b="1" spc="-6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9</a:t>
            </a:r>
            <a:endParaRPr sz="1300">
              <a:latin typeface="Segoe Print"/>
              <a:cs typeface="Segoe Print"/>
            </a:endParaRPr>
          </a:p>
          <a:p>
            <a:pPr marR="610235" algn="r">
              <a:lnSpc>
                <a:spcPts val="1025"/>
              </a:lnSpc>
              <a:spcBef>
                <a:spcPts val="1240"/>
              </a:spcBef>
            </a:pPr>
            <a:r>
              <a:rPr sz="900" b="1" dirty="0">
                <a:latin typeface="Segoe Print"/>
                <a:cs typeface="Segoe Print"/>
              </a:rPr>
              <a:t>2</a:t>
            </a:r>
            <a:endParaRPr sz="900">
              <a:latin typeface="Segoe Print"/>
              <a:cs typeface="Segoe Print"/>
            </a:endParaRPr>
          </a:p>
          <a:p>
            <a:pPr marL="12700">
              <a:lnSpc>
                <a:spcPts val="1505"/>
              </a:lnSpc>
              <a:tabLst>
                <a:tab pos="596265" algn="l"/>
                <a:tab pos="2048510" algn="l"/>
              </a:tabLst>
            </a:pPr>
            <a:r>
              <a:rPr sz="1300" b="1" u="heavy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Ans.</a:t>
            </a:r>
            <a:r>
              <a:rPr sz="1300" b="1" spc="-5" dirty="0">
                <a:latin typeface="Segoe Print"/>
                <a:cs typeface="Segoe Print"/>
              </a:rPr>
              <a:t>	</a:t>
            </a:r>
            <a:r>
              <a:rPr sz="1300" b="1" spc="-10" dirty="0">
                <a:latin typeface="Segoe Print"/>
                <a:cs typeface="Segoe Print"/>
              </a:rPr>
              <a:t>x+1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50" b="1" baseline="30864" dirty="0">
                <a:latin typeface="Segoe Print"/>
                <a:cs typeface="Segoe Print"/>
              </a:rPr>
              <a:t>2</a:t>
            </a:r>
            <a:r>
              <a:rPr sz="1350" b="1" spc="390" baseline="30864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 </a:t>
            </a:r>
            <a:r>
              <a:rPr sz="1300" b="1" spc="3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y-4	</a:t>
            </a:r>
            <a:r>
              <a:rPr sz="1300" b="1" spc="-10" dirty="0">
                <a:latin typeface="Segoe Print"/>
                <a:cs typeface="Segoe Print"/>
              </a:rPr>
              <a:t>=4</a:t>
            </a:r>
            <a:endParaRPr sz="1300">
              <a:latin typeface="Segoe Print"/>
              <a:cs typeface="Segoe Print"/>
            </a:endParaRPr>
          </a:p>
          <a:p>
            <a:pPr marL="1104900">
              <a:lnSpc>
                <a:spcPts val="1025"/>
              </a:lnSpc>
              <a:spcBef>
                <a:spcPts val="1265"/>
              </a:spcBef>
              <a:tabLst>
                <a:tab pos="1962150" algn="l"/>
              </a:tabLst>
            </a:pPr>
            <a:r>
              <a:rPr sz="900" b="1" dirty="0">
                <a:latin typeface="Segoe Print"/>
                <a:cs typeface="Segoe Print"/>
              </a:rPr>
              <a:t>2	2</a:t>
            </a:r>
            <a:endParaRPr sz="900">
              <a:latin typeface="Segoe Print"/>
              <a:cs typeface="Segoe Print"/>
            </a:endParaRPr>
          </a:p>
          <a:p>
            <a:pPr marL="111760">
              <a:lnSpc>
                <a:spcPts val="1505"/>
              </a:lnSpc>
              <a:tabLst>
                <a:tab pos="629285" algn="l"/>
                <a:tab pos="1288415" algn="l"/>
                <a:tab pos="2145030" algn="l"/>
              </a:tabLst>
            </a:pP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Ans.</a:t>
            </a:r>
            <a:r>
              <a:rPr sz="1300" b="1" spc="-5" dirty="0">
                <a:latin typeface="Segoe Print"/>
                <a:cs typeface="Segoe Print"/>
              </a:rPr>
              <a:t>	x-3	+ </a:t>
            </a:r>
            <a:r>
              <a:rPr sz="1300" b="1" spc="35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y-4	=</a:t>
            </a:r>
            <a:r>
              <a:rPr sz="1300" b="1" spc="-8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25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604837" y="4122102"/>
            <a:ext cx="256451" cy="19227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854760" y="4131933"/>
            <a:ext cx="5967730" cy="23367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230504" algn="l"/>
              </a:tabLst>
            </a:pPr>
            <a:r>
              <a:rPr sz="1350" b="1" i="1" spc="-15" dirty="0">
                <a:latin typeface="Cambria Math"/>
                <a:cs typeface="Cambria Math"/>
              </a:rPr>
              <a:t>/	</a:t>
            </a:r>
            <a:r>
              <a:rPr sz="1300" b="1" spc="-5" dirty="0">
                <a:latin typeface="Segoe Print"/>
                <a:cs typeface="Segoe Print"/>
              </a:rPr>
              <a:t>Find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equation of circles with Radius 4 and containing </a:t>
            </a: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spc="32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points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129080" y="4538598"/>
            <a:ext cx="150685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345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-3,0 and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5,</a:t>
            </a:r>
            <a:r>
              <a:rPr sz="1300" b="1" spc="-15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0</a:t>
            </a:r>
            <a:r>
              <a:rPr sz="1950" spc="367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125848" y="4415154"/>
            <a:ext cx="2430780" cy="348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9644">
              <a:lnSpc>
                <a:spcPts val="1000"/>
              </a:lnSpc>
              <a:spcBef>
                <a:spcPts val="100"/>
              </a:spcBef>
              <a:tabLst>
                <a:tab pos="1826260" algn="l"/>
              </a:tabLst>
            </a:pPr>
            <a:r>
              <a:rPr sz="900" b="1" dirty="0">
                <a:latin typeface="Segoe Print"/>
                <a:cs typeface="Segoe Print"/>
              </a:rPr>
              <a:t>2	2</a:t>
            </a:r>
            <a:endParaRPr sz="900">
              <a:latin typeface="Segoe Print"/>
              <a:cs typeface="Segoe Print"/>
            </a:endParaRPr>
          </a:p>
          <a:p>
            <a:pPr marL="12700">
              <a:lnSpc>
                <a:spcPts val="1540"/>
              </a:lnSpc>
              <a:tabLst>
                <a:tab pos="494030" algn="l"/>
                <a:tab pos="1152525" algn="l"/>
                <a:tab pos="2009139" algn="l"/>
              </a:tabLst>
            </a:pPr>
            <a:r>
              <a:rPr sz="1350" b="1" i="1" u="heavy" spc="-3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Ans.</a:t>
            </a:r>
            <a:r>
              <a:rPr sz="1350" b="1" i="1" spc="-30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x-1	+ </a:t>
            </a:r>
            <a:r>
              <a:rPr sz="1300" b="1" spc="35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y-0	=</a:t>
            </a:r>
            <a:r>
              <a:rPr sz="1300" b="1" spc="-8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16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604837" y="4963477"/>
            <a:ext cx="256451" cy="19227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854760" y="4973181"/>
            <a:ext cx="5974715" cy="23367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350" b="1" i="1" spc="-15" dirty="0">
                <a:latin typeface="Cambria Math"/>
                <a:cs typeface="Cambria Math"/>
              </a:rPr>
              <a:t>/ </a:t>
            </a:r>
            <a:r>
              <a:rPr sz="1300" b="1" spc="-5" dirty="0">
                <a:latin typeface="Segoe Print"/>
                <a:cs typeface="Segoe Print"/>
              </a:rPr>
              <a:t>Find the equation </a:t>
            </a:r>
            <a:r>
              <a:rPr sz="1300" b="1" dirty="0">
                <a:latin typeface="Segoe Print"/>
                <a:cs typeface="Segoe Print"/>
              </a:rPr>
              <a:t>of </a:t>
            </a:r>
            <a:r>
              <a:rPr sz="1300" b="1" spc="-5" dirty="0">
                <a:latin typeface="Segoe Print"/>
                <a:cs typeface="Segoe Print"/>
              </a:rPr>
              <a:t>circles where the points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3,7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and -3,-1</a:t>
            </a:r>
            <a:r>
              <a:rPr sz="1300" b="1" spc="33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are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129080" y="5386196"/>
            <a:ext cx="246697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end points </a:t>
            </a:r>
            <a:r>
              <a:rPr sz="1300" b="1" dirty="0">
                <a:latin typeface="Segoe Print"/>
                <a:cs typeface="Segoe Print"/>
              </a:rPr>
              <a:t>of </a:t>
            </a:r>
            <a:r>
              <a:rPr sz="1300" b="1" spc="-5" dirty="0">
                <a:latin typeface="Segoe Print"/>
                <a:cs typeface="Segoe Print"/>
              </a:rPr>
              <a:t>a</a:t>
            </a:r>
            <a:r>
              <a:rPr sz="1300" b="1" spc="-4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diameter.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101465" y="5262752"/>
            <a:ext cx="2365375" cy="346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9644">
              <a:lnSpc>
                <a:spcPts val="1025"/>
              </a:lnSpc>
              <a:spcBef>
                <a:spcPts val="100"/>
              </a:spcBef>
              <a:tabLst>
                <a:tab pos="1824989" algn="l"/>
              </a:tabLst>
            </a:pPr>
            <a:r>
              <a:rPr sz="900" b="1" dirty="0">
                <a:latin typeface="Segoe Print"/>
                <a:cs typeface="Segoe Print"/>
              </a:rPr>
              <a:t>2	2</a:t>
            </a:r>
            <a:endParaRPr sz="900">
              <a:latin typeface="Segoe Print"/>
              <a:cs typeface="Segoe Print"/>
            </a:endParaRPr>
          </a:p>
          <a:p>
            <a:pPr marL="12700">
              <a:lnSpc>
                <a:spcPts val="1505"/>
              </a:lnSpc>
              <a:tabLst>
                <a:tab pos="1152525" algn="l"/>
                <a:tab pos="2009139" algn="l"/>
              </a:tabLst>
            </a:pPr>
            <a:r>
              <a:rPr sz="1300" b="1" u="heavy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An</a:t>
            </a: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s. 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spc="345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0</a:t>
            </a:r>
            <a:r>
              <a:rPr sz="1300" spc="345" dirty="0">
                <a:latin typeface="Cambria Math"/>
                <a:cs typeface="Cambria Math"/>
              </a:rPr>
              <a:t> </a:t>
            </a:r>
            <a:r>
              <a:rPr sz="1300" dirty="0">
                <a:latin typeface="Cambria Math"/>
                <a:cs typeface="Cambria Math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+</a:t>
            </a:r>
            <a:r>
              <a:rPr sz="1300" b="1" spc="220" dirty="0">
                <a:latin typeface="Segoe Print"/>
                <a:cs typeface="Segoe Print"/>
              </a:rPr>
              <a:t> </a:t>
            </a:r>
            <a:r>
              <a:rPr sz="1300" spc="345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3</a:t>
            </a:r>
            <a:r>
              <a:rPr sz="1300" spc="345" dirty="0">
                <a:latin typeface="Cambria Math"/>
                <a:cs typeface="Cambria Math"/>
              </a:rPr>
              <a:t> </a:t>
            </a:r>
            <a:r>
              <a:rPr sz="1300" dirty="0">
                <a:latin typeface="Cambria Math"/>
                <a:cs typeface="Cambria Math"/>
              </a:rPr>
              <a:t>	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25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604837" y="5786437"/>
            <a:ext cx="256451" cy="19227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854760" y="5796395"/>
            <a:ext cx="5971540" cy="56769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350" b="1" i="1" spc="-15" dirty="0">
                <a:latin typeface="Cambria Math"/>
                <a:cs typeface="Cambria Math"/>
              </a:rPr>
              <a:t>/ </a:t>
            </a:r>
            <a:r>
              <a:rPr sz="1300" b="1" spc="-5" dirty="0">
                <a:latin typeface="Segoe Print"/>
                <a:cs typeface="Segoe Print"/>
              </a:rPr>
              <a:t>Find the radius r and the coordinates</a:t>
            </a:r>
            <a:r>
              <a:rPr sz="1950" b="1" spc="202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h,k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of the center of the circle</a:t>
            </a:r>
            <a:endParaRPr sz="1300">
              <a:latin typeface="Segoe Print"/>
              <a:cs typeface="Segoe Print"/>
            </a:endParaRPr>
          </a:p>
          <a:p>
            <a:pPr marL="286385">
              <a:lnSpc>
                <a:spcPct val="100000"/>
              </a:lnSpc>
              <a:spcBef>
                <a:spcPts val="1070"/>
              </a:spcBef>
            </a:pPr>
            <a:r>
              <a:rPr sz="1300" b="1" spc="-5" dirty="0">
                <a:latin typeface="Segoe Print"/>
                <a:cs typeface="Segoe Print"/>
              </a:rPr>
              <a:t>for each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equation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1141780" y="6623430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141780" y="6803263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147114" y="6618096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499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332991" y="6618096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499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4163948" y="6590156"/>
            <a:ext cx="22955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7055" algn="l"/>
                <a:tab pos="1193800" algn="l"/>
              </a:tabLst>
            </a:pP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Ans.</a:t>
            </a:r>
            <a:r>
              <a:rPr sz="1300" b="1" spc="-5" dirty="0">
                <a:latin typeface="Segoe Print"/>
                <a:cs typeface="Segoe Print"/>
              </a:rPr>
              <a:t>	r=3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	h,k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30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-1,2</a:t>
            </a:r>
            <a:r>
              <a:rPr sz="1300" spc="340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1141780" y="7082154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141780" y="7263510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147114" y="7076820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332991" y="7076820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141780" y="7529068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141780" y="7701280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147114" y="7523733"/>
            <a:ext cx="0" cy="182880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8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332991" y="7523733"/>
            <a:ext cx="0" cy="182880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8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4102989" y="7045832"/>
            <a:ext cx="2724785" cy="667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0815">
              <a:lnSpc>
                <a:spcPct val="100000"/>
              </a:lnSpc>
              <a:spcBef>
                <a:spcPts val="95"/>
              </a:spcBef>
              <a:tabLst>
                <a:tab pos="754380" algn="l"/>
                <a:tab pos="1503045" algn="l"/>
              </a:tabLst>
            </a:pP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Ans.</a:t>
            </a:r>
            <a:r>
              <a:rPr sz="1300" b="1" spc="-5" dirty="0">
                <a:latin typeface="Segoe Print"/>
                <a:cs typeface="Segoe Print"/>
              </a:rPr>
              <a:t>	r=10 ,	h,k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30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-3,10</a:t>
            </a:r>
            <a:r>
              <a:rPr sz="1300" spc="340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935"/>
              </a:spcBef>
              <a:tabLst>
                <a:tab pos="528955" algn="l"/>
              </a:tabLst>
            </a:pP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Ans.</a:t>
            </a:r>
            <a:r>
              <a:rPr sz="1300" b="1" spc="-5" dirty="0">
                <a:latin typeface="Segoe Print"/>
                <a:cs typeface="Segoe Print"/>
              </a:rPr>
              <a:t>	r=1 ,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1141780" y="7961883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141780" y="8146287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147114" y="7956550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0"/>
                </a:moveTo>
                <a:lnTo>
                  <a:pt x="0" y="195072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332991" y="7956550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0"/>
                </a:moveTo>
                <a:lnTo>
                  <a:pt x="0" y="195072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595748" y="7943595"/>
            <a:ext cx="335280" cy="0"/>
          </a:xfrm>
          <a:custGeom>
            <a:avLst/>
            <a:gdLst/>
            <a:ahLst/>
            <a:cxnLst/>
            <a:rect l="l" t="t" r="r" b="b"/>
            <a:pathLst>
              <a:path w="335279">
                <a:moveTo>
                  <a:pt x="0" y="0"/>
                </a:moveTo>
                <a:lnTo>
                  <a:pt x="335279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141780" y="8405368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141780" y="8580627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147114" y="8400033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332991" y="8400033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/>
          <p:nvPr/>
        </p:nvSpPr>
        <p:spPr>
          <a:xfrm>
            <a:off x="3857625" y="7931657"/>
            <a:ext cx="1207770" cy="6591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Ans.</a:t>
            </a:r>
            <a:r>
              <a:rPr sz="1300" b="1" spc="-5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r=</a:t>
            </a:r>
            <a:r>
              <a:rPr sz="1950" b="1" baseline="4273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3/2</a:t>
            </a:r>
            <a:r>
              <a:rPr sz="1300" b="1" spc="-14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endParaRPr sz="1300">
              <a:latin typeface="Segoe Print"/>
              <a:cs typeface="Segoe Print"/>
            </a:endParaRPr>
          </a:p>
          <a:p>
            <a:pPr marL="95885" algn="ctr">
              <a:lnSpc>
                <a:spcPct val="100000"/>
              </a:lnSpc>
              <a:spcBef>
                <a:spcPts val="1870"/>
              </a:spcBef>
              <a:tabLst>
                <a:tab pos="614045" algn="l"/>
              </a:tabLst>
            </a:pP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Ans.</a:t>
            </a:r>
            <a:r>
              <a:rPr sz="1300" b="1" spc="-5" dirty="0">
                <a:latin typeface="Segoe Print"/>
                <a:cs typeface="Segoe Print"/>
              </a:rPr>
              <a:t>	r=1</a:t>
            </a:r>
            <a:r>
              <a:rPr sz="1300" b="1" spc="-4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169789" y="7489697"/>
            <a:ext cx="1450975" cy="11010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95"/>
              </a:spcBef>
            </a:pPr>
            <a:r>
              <a:rPr sz="1950" spc="375" baseline="2136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h,k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32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-1,-2</a:t>
            </a:r>
            <a:r>
              <a:rPr sz="1300" spc="340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79375">
              <a:lnSpc>
                <a:spcPct val="100000"/>
              </a:lnSpc>
              <a:spcBef>
                <a:spcPts val="1920"/>
              </a:spcBef>
            </a:pPr>
            <a:r>
              <a:rPr sz="1950" b="1" spc="382" baseline="2136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h,k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950" b="1" spc="-30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1/2,1/2</a:t>
            </a:r>
            <a:r>
              <a:rPr sz="1950" b="1" spc="375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  <a:p>
            <a:pPr marR="113664" algn="ctr">
              <a:lnSpc>
                <a:spcPct val="100000"/>
              </a:lnSpc>
              <a:spcBef>
                <a:spcPts val="1870"/>
              </a:spcBef>
            </a:pPr>
            <a:r>
              <a:rPr sz="1950" spc="375" baseline="2136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h,k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29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-1,1/2</a:t>
            </a:r>
            <a:r>
              <a:rPr sz="1300" spc="340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1141780" y="8847327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141780" y="9021063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147114" y="8841993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4">
                <a:moveTo>
                  <a:pt x="0" y="0"/>
                </a:moveTo>
                <a:lnTo>
                  <a:pt x="0" y="18440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332991" y="8841993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4">
                <a:moveTo>
                  <a:pt x="0" y="0"/>
                </a:moveTo>
                <a:lnTo>
                  <a:pt x="0" y="18440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141780" y="9289287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141780" y="9464496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147114" y="9283903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928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332991" y="9283903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928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1167180" y="6460814"/>
            <a:ext cx="2194560" cy="301371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666750" algn="ctr">
              <a:lnSpc>
                <a:spcPct val="100000"/>
              </a:lnSpc>
              <a:spcBef>
                <a:spcPts val="195"/>
              </a:spcBef>
            </a:pPr>
            <a:r>
              <a:rPr sz="600" b="1" dirty="0">
                <a:latin typeface="Segoe Print"/>
                <a:cs typeface="Segoe Print"/>
              </a:rPr>
              <a:t>2</a:t>
            </a:r>
            <a:endParaRPr sz="6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  <a:tabLst>
                <a:tab pos="1532255" algn="l"/>
              </a:tabLst>
            </a:pPr>
            <a:r>
              <a:rPr sz="1300" b="1" spc="-5" dirty="0">
                <a:latin typeface="Segoe Print"/>
                <a:cs typeface="Segoe Print"/>
              </a:rPr>
              <a:t>1 </a:t>
            </a:r>
            <a:r>
              <a:rPr sz="1300" b="1" spc="-21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(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1</a:t>
            </a:r>
            <a:r>
              <a:rPr sz="1300" b="1" spc="-10" dirty="0">
                <a:latin typeface="Segoe Print"/>
                <a:cs typeface="Segoe Print"/>
              </a:rPr>
              <a:t>)</a:t>
            </a:r>
            <a:r>
              <a:rPr sz="900" b="1" baseline="87962" dirty="0">
                <a:latin typeface="Segoe Print"/>
                <a:cs typeface="Segoe Print"/>
              </a:rPr>
              <a:t>2 </a:t>
            </a:r>
            <a:r>
              <a:rPr sz="900" b="1" spc="150" baseline="87962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(</a:t>
            </a:r>
            <a:r>
              <a:rPr sz="1300" b="1" spc="-5" dirty="0">
                <a:latin typeface="Segoe Print"/>
                <a:cs typeface="Segoe Print"/>
              </a:rPr>
              <a:t>y-2)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9</a:t>
            </a:r>
            <a:endParaRPr sz="1300">
              <a:latin typeface="Segoe Print"/>
              <a:cs typeface="Segoe Print"/>
            </a:endParaRPr>
          </a:p>
          <a:p>
            <a:pPr marR="607695" algn="r">
              <a:lnSpc>
                <a:spcPct val="100000"/>
              </a:lnSpc>
              <a:spcBef>
                <a:spcPts val="1105"/>
              </a:spcBef>
            </a:pPr>
            <a:r>
              <a:rPr sz="600" b="1" dirty="0">
                <a:latin typeface="Segoe Print"/>
                <a:cs typeface="Segoe Print"/>
              </a:rPr>
              <a:t>2</a:t>
            </a:r>
            <a:endParaRPr sz="6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  <a:tabLst>
                <a:tab pos="1652270" algn="l"/>
              </a:tabLst>
            </a:pPr>
            <a:r>
              <a:rPr sz="1300" b="1" spc="-5" dirty="0">
                <a:latin typeface="Segoe Print"/>
                <a:cs typeface="Segoe Print"/>
              </a:rPr>
              <a:t>2 </a:t>
            </a:r>
            <a:r>
              <a:rPr sz="1300" b="1" spc="-21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(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3</a:t>
            </a:r>
            <a:r>
              <a:rPr sz="1300" b="1" spc="-10" dirty="0">
                <a:latin typeface="Segoe Print"/>
                <a:cs typeface="Segoe Print"/>
              </a:rPr>
              <a:t>)</a:t>
            </a:r>
            <a:r>
              <a:rPr sz="900" b="1" baseline="87962" dirty="0">
                <a:latin typeface="Segoe Print"/>
                <a:cs typeface="Segoe Print"/>
              </a:rPr>
              <a:t>2 </a:t>
            </a:r>
            <a:r>
              <a:rPr sz="900" b="1" spc="150" baseline="87962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(</a:t>
            </a:r>
            <a:r>
              <a:rPr sz="1300" b="1" spc="-5" dirty="0">
                <a:latin typeface="Segoe Print"/>
                <a:cs typeface="Segoe Print"/>
              </a:rPr>
              <a:t>y-10)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100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935"/>
              </a:spcBef>
            </a:pPr>
            <a:r>
              <a:rPr sz="1300" b="1" spc="-5" dirty="0">
                <a:latin typeface="Segoe Print"/>
                <a:cs typeface="Segoe Print"/>
              </a:rPr>
              <a:t>3 </a:t>
            </a:r>
            <a:r>
              <a:rPr sz="1300" b="1" spc="-2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900" b="1" baseline="69444" dirty="0">
                <a:latin typeface="Segoe Print"/>
                <a:cs typeface="Segoe Print"/>
              </a:rPr>
              <a:t>2 </a:t>
            </a:r>
            <a:r>
              <a:rPr sz="900" b="1" spc="135" baseline="69444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900" b="1" baseline="69444" dirty="0">
                <a:latin typeface="Segoe Print"/>
                <a:cs typeface="Segoe Print"/>
              </a:rPr>
              <a:t>2 </a:t>
            </a:r>
            <a:r>
              <a:rPr sz="900" b="1" spc="135" baseline="69444" dirty="0">
                <a:latin typeface="Segoe Print"/>
                <a:cs typeface="Segoe Print"/>
              </a:rPr>
              <a:t> 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2x</a:t>
            </a:r>
            <a:r>
              <a:rPr sz="1300" b="1" spc="-10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4y</a:t>
            </a:r>
            <a:r>
              <a:rPr sz="1300" b="1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4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0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sz="1300" b="1" spc="-5" dirty="0">
                <a:latin typeface="Segoe Print"/>
                <a:cs typeface="Segoe Print"/>
              </a:rPr>
              <a:t>4 </a:t>
            </a:r>
            <a:r>
              <a:rPr sz="1300" b="1" spc="-2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900" b="1" baseline="69444" dirty="0">
                <a:latin typeface="Segoe Print"/>
                <a:cs typeface="Segoe Print"/>
              </a:rPr>
              <a:t>2 </a:t>
            </a:r>
            <a:r>
              <a:rPr sz="900" b="1" spc="135" baseline="69444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900" b="1" baseline="69444" dirty="0">
                <a:latin typeface="Segoe Print"/>
                <a:cs typeface="Segoe Print"/>
              </a:rPr>
              <a:t>2 </a:t>
            </a:r>
            <a:r>
              <a:rPr sz="900" b="1" spc="135" baseline="69444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–x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dirty="0">
                <a:latin typeface="Segoe Print"/>
                <a:cs typeface="Segoe Print"/>
              </a:rPr>
              <a:t>y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1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0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875"/>
              </a:spcBef>
            </a:pPr>
            <a:r>
              <a:rPr sz="1300" b="1" spc="-5" dirty="0">
                <a:latin typeface="Segoe Print"/>
                <a:cs typeface="Segoe Print"/>
              </a:rPr>
              <a:t>5 </a:t>
            </a:r>
            <a:r>
              <a:rPr sz="1300" b="1" spc="-225" dirty="0">
                <a:latin typeface="Segoe Print"/>
                <a:cs typeface="Segoe Print"/>
              </a:rPr>
              <a:t> </a:t>
            </a:r>
            <a:r>
              <a:rPr sz="1300" b="1" spc="10" dirty="0">
                <a:latin typeface="Segoe Print"/>
                <a:cs typeface="Segoe Print"/>
              </a:rPr>
              <a:t>4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900" b="1" baseline="69444" dirty="0">
                <a:latin typeface="Segoe Print"/>
                <a:cs typeface="Segoe Print"/>
              </a:rPr>
              <a:t>2 </a:t>
            </a:r>
            <a:r>
              <a:rPr sz="900" b="1" spc="135" baseline="69444" dirty="0">
                <a:latin typeface="Segoe Print"/>
                <a:cs typeface="Segoe Print"/>
              </a:rPr>
              <a:t> 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10" dirty="0">
                <a:latin typeface="Segoe Print"/>
                <a:cs typeface="Segoe Print"/>
              </a:rPr>
              <a:t>4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900" b="1" baseline="69444" dirty="0">
                <a:latin typeface="Segoe Print"/>
                <a:cs typeface="Segoe Print"/>
              </a:rPr>
              <a:t>2 </a:t>
            </a:r>
            <a:r>
              <a:rPr sz="900" b="1" spc="135" baseline="69444" dirty="0">
                <a:latin typeface="Segoe Print"/>
                <a:cs typeface="Segoe Print"/>
              </a:rPr>
              <a:t> 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dirty="0">
                <a:latin typeface="Segoe Print"/>
                <a:cs typeface="Segoe Print"/>
              </a:rPr>
              <a:t>8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4y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1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0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930"/>
              </a:spcBef>
            </a:pPr>
            <a:r>
              <a:rPr sz="1300" b="1" spc="-5" dirty="0">
                <a:latin typeface="Segoe Print"/>
                <a:cs typeface="Segoe Print"/>
              </a:rPr>
              <a:t>6 </a:t>
            </a:r>
            <a:r>
              <a:rPr sz="1300" b="1" spc="-225" dirty="0">
                <a:latin typeface="Segoe Print"/>
                <a:cs typeface="Segoe Print"/>
              </a:rPr>
              <a:t> </a:t>
            </a:r>
            <a:r>
              <a:rPr sz="1300" b="1" spc="10" dirty="0">
                <a:latin typeface="Segoe Print"/>
                <a:cs typeface="Segoe Print"/>
              </a:rPr>
              <a:t>3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900" b="1" baseline="69444" dirty="0">
                <a:latin typeface="Segoe Print"/>
                <a:cs typeface="Segoe Print"/>
              </a:rPr>
              <a:t>2 </a:t>
            </a:r>
            <a:r>
              <a:rPr sz="900" b="1" spc="135" baseline="69444" dirty="0">
                <a:latin typeface="Segoe Print"/>
                <a:cs typeface="Segoe Print"/>
              </a:rPr>
              <a:t> 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10" dirty="0">
                <a:latin typeface="Segoe Print"/>
                <a:cs typeface="Segoe Print"/>
              </a:rPr>
              <a:t>3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900" b="1" baseline="69444" dirty="0">
                <a:latin typeface="Segoe Print"/>
                <a:cs typeface="Segoe Print"/>
              </a:rPr>
              <a:t>2 </a:t>
            </a:r>
            <a:r>
              <a:rPr sz="900" b="1" spc="135" baseline="69444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dirty="0">
                <a:latin typeface="Segoe Print"/>
                <a:cs typeface="Segoe Print"/>
              </a:rPr>
              <a:t>6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9y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27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910"/>
              </a:spcBef>
            </a:pPr>
            <a:r>
              <a:rPr sz="1300" b="1" spc="-5" dirty="0">
                <a:latin typeface="Segoe Print"/>
                <a:cs typeface="Segoe Print"/>
              </a:rPr>
              <a:t>7 </a:t>
            </a:r>
            <a:r>
              <a:rPr sz="1300" b="1" spc="-225" dirty="0">
                <a:latin typeface="Segoe Print"/>
                <a:cs typeface="Segoe Print"/>
              </a:rPr>
              <a:t> </a:t>
            </a:r>
            <a:r>
              <a:rPr sz="1300" b="1" spc="10" dirty="0">
                <a:latin typeface="Segoe Print"/>
                <a:cs typeface="Segoe Print"/>
              </a:rPr>
              <a:t>4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900" b="1" baseline="69444" dirty="0">
                <a:latin typeface="Segoe Print"/>
                <a:cs typeface="Segoe Print"/>
              </a:rPr>
              <a:t>2 </a:t>
            </a:r>
            <a:r>
              <a:rPr sz="900" b="1" spc="135" baseline="69444" dirty="0">
                <a:latin typeface="Segoe Print"/>
                <a:cs typeface="Segoe Print"/>
              </a:rPr>
              <a:t> 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10" dirty="0">
                <a:latin typeface="Segoe Print"/>
                <a:cs typeface="Segoe Print"/>
              </a:rPr>
              <a:t>4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900" b="1" baseline="69444" dirty="0">
                <a:latin typeface="Segoe Print"/>
                <a:cs typeface="Segoe Print"/>
              </a:rPr>
              <a:t>2 </a:t>
            </a:r>
            <a:r>
              <a:rPr sz="900" b="1" spc="135" baseline="69444" dirty="0">
                <a:latin typeface="Segoe Print"/>
                <a:cs typeface="Segoe Print"/>
              </a:rPr>
              <a:t> 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dirty="0">
                <a:latin typeface="Segoe Print"/>
                <a:cs typeface="Segoe Print"/>
              </a:rPr>
              <a:t>4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4y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1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0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825621" y="8811005"/>
            <a:ext cx="2886710" cy="6635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5595">
              <a:lnSpc>
                <a:spcPct val="100000"/>
              </a:lnSpc>
              <a:spcBef>
                <a:spcPts val="95"/>
              </a:spcBef>
              <a:tabLst>
                <a:tab pos="1573530" algn="l"/>
              </a:tabLst>
            </a:pP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Ans.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r=7/2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	h,k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28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1,-3/2</a:t>
            </a:r>
            <a:r>
              <a:rPr sz="1300" b="1" spc="345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905"/>
              </a:spcBef>
              <a:tabLst>
                <a:tab pos="1238885" algn="l"/>
              </a:tabLst>
            </a:pP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Ans.</a:t>
            </a:r>
            <a:r>
              <a:rPr sz="1300" b="1" spc="-229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r=1/2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	h,k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32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-1/2,1/2</a:t>
            </a:r>
            <a:r>
              <a:rPr sz="1300" spc="340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345813" y="1638934"/>
            <a:ext cx="2429510" cy="0"/>
          </a:xfrm>
          <a:custGeom>
            <a:avLst/>
            <a:gdLst/>
            <a:ahLst/>
            <a:cxnLst/>
            <a:rect l="l" t="t" r="r" b="b"/>
            <a:pathLst>
              <a:path w="2429509">
                <a:moveTo>
                  <a:pt x="0" y="0"/>
                </a:moveTo>
                <a:lnTo>
                  <a:pt x="2429002" y="0"/>
                </a:lnTo>
              </a:path>
            </a:pathLst>
          </a:custGeom>
          <a:ln w="1047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23240" y="1638934"/>
            <a:ext cx="2447925" cy="0"/>
          </a:xfrm>
          <a:custGeom>
            <a:avLst/>
            <a:gdLst/>
            <a:ahLst/>
            <a:cxnLst/>
            <a:rect l="l" t="t" r="r" b="b"/>
            <a:pathLst>
              <a:path w="2447925">
                <a:moveTo>
                  <a:pt x="0" y="0"/>
                </a:moveTo>
                <a:lnTo>
                  <a:pt x="2447671" y="0"/>
                </a:lnTo>
              </a:path>
            </a:pathLst>
          </a:custGeom>
          <a:ln w="1047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195829" y="1348104"/>
            <a:ext cx="2921635" cy="514350"/>
          </a:xfrm>
          <a:custGeom>
            <a:avLst/>
            <a:gdLst/>
            <a:ahLst/>
            <a:cxnLst/>
            <a:rect l="l" t="t" r="r" b="b"/>
            <a:pathLst>
              <a:path w="2921635" h="514350">
                <a:moveTo>
                  <a:pt x="2835910" y="0"/>
                </a:moveTo>
                <a:lnTo>
                  <a:pt x="85725" y="0"/>
                </a:lnTo>
                <a:lnTo>
                  <a:pt x="52345" y="6732"/>
                </a:lnTo>
                <a:lnTo>
                  <a:pt x="25098" y="25098"/>
                </a:lnTo>
                <a:lnTo>
                  <a:pt x="6732" y="52345"/>
                </a:lnTo>
                <a:lnTo>
                  <a:pt x="0" y="85725"/>
                </a:lnTo>
                <a:lnTo>
                  <a:pt x="0" y="428625"/>
                </a:lnTo>
                <a:lnTo>
                  <a:pt x="6732" y="462004"/>
                </a:lnTo>
                <a:lnTo>
                  <a:pt x="25098" y="489251"/>
                </a:lnTo>
                <a:lnTo>
                  <a:pt x="52345" y="507617"/>
                </a:lnTo>
                <a:lnTo>
                  <a:pt x="85725" y="514350"/>
                </a:lnTo>
                <a:lnTo>
                  <a:pt x="2835910" y="514350"/>
                </a:lnTo>
                <a:lnTo>
                  <a:pt x="2869289" y="507617"/>
                </a:lnTo>
                <a:lnTo>
                  <a:pt x="2896536" y="489251"/>
                </a:lnTo>
                <a:lnTo>
                  <a:pt x="2914902" y="462004"/>
                </a:lnTo>
                <a:lnTo>
                  <a:pt x="2921635" y="428625"/>
                </a:lnTo>
                <a:lnTo>
                  <a:pt x="2921635" y="85725"/>
                </a:lnTo>
                <a:lnTo>
                  <a:pt x="2914902" y="52345"/>
                </a:lnTo>
                <a:lnTo>
                  <a:pt x="2896536" y="25098"/>
                </a:lnTo>
                <a:lnTo>
                  <a:pt x="2869289" y="6732"/>
                </a:lnTo>
                <a:lnTo>
                  <a:pt x="28359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167382" y="1319529"/>
            <a:ext cx="2978785" cy="571500"/>
          </a:xfrm>
          <a:custGeom>
            <a:avLst/>
            <a:gdLst/>
            <a:ahLst/>
            <a:cxnLst/>
            <a:rect l="l" t="t" r="r" b="b"/>
            <a:pathLst>
              <a:path w="2978785" h="571500">
                <a:moveTo>
                  <a:pt x="2864358" y="0"/>
                </a:moveTo>
                <a:lnTo>
                  <a:pt x="101345" y="1270"/>
                </a:lnTo>
                <a:lnTo>
                  <a:pt x="58547" y="15240"/>
                </a:lnTo>
                <a:lnTo>
                  <a:pt x="25273" y="43179"/>
                </a:lnTo>
                <a:lnTo>
                  <a:pt x="4572" y="82550"/>
                </a:lnTo>
                <a:lnTo>
                  <a:pt x="0" y="459740"/>
                </a:lnTo>
                <a:lnTo>
                  <a:pt x="762" y="471170"/>
                </a:lnTo>
                <a:lnTo>
                  <a:pt x="14478" y="513079"/>
                </a:lnTo>
                <a:lnTo>
                  <a:pt x="42544" y="547370"/>
                </a:lnTo>
                <a:lnTo>
                  <a:pt x="81661" y="567690"/>
                </a:lnTo>
                <a:lnTo>
                  <a:pt x="103886" y="571500"/>
                </a:lnTo>
                <a:lnTo>
                  <a:pt x="2877312" y="571500"/>
                </a:lnTo>
                <a:lnTo>
                  <a:pt x="2900045" y="566420"/>
                </a:lnTo>
                <a:lnTo>
                  <a:pt x="2910078" y="562609"/>
                </a:lnTo>
                <a:lnTo>
                  <a:pt x="2912586" y="561340"/>
                </a:lnTo>
                <a:lnTo>
                  <a:pt x="114173" y="561340"/>
                </a:lnTo>
                <a:lnTo>
                  <a:pt x="94487" y="558800"/>
                </a:lnTo>
                <a:lnTo>
                  <a:pt x="57404" y="543559"/>
                </a:lnTo>
                <a:lnTo>
                  <a:pt x="29463" y="515620"/>
                </a:lnTo>
                <a:lnTo>
                  <a:pt x="13588" y="478790"/>
                </a:lnTo>
                <a:lnTo>
                  <a:pt x="11375" y="113029"/>
                </a:lnTo>
                <a:lnTo>
                  <a:pt x="11811" y="105409"/>
                </a:lnTo>
                <a:lnTo>
                  <a:pt x="23494" y="66040"/>
                </a:lnTo>
                <a:lnTo>
                  <a:pt x="28575" y="58420"/>
                </a:lnTo>
                <a:lnTo>
                  <a:pt x="34417" y="49529"/>
                </a:lnTo>
                <a:lnTo>
                  <a:pt x="40893" y="43179"/>
                </a:lnTo>
                <a:lnTo>
                  <a:pt x="48260" y="35559"/>
                </a:lnTo>
                <a:lnTo>
                  <a:pt x="56006" y="30479"/>
                </a:lnTo>
                <a:lnTo>
                  <a:pt x="92837" y="13970"/>
                </a:lnTo>
                <a:lnTo>
                  <a:pt x="102997" y="12700"/>
                </a:lnTo>
                <a:lnTo>
                  <a:pt x="2915221" y="12700"/>
                </a:lnTo>
                <a:lnTo>
                  <a:pt x="2907792" y="8890"/>
                </a:lnTo>
                <a:lnTo>
                  <a:pt x="2896870" y="5079"/>
                </a:lnTo>
                <a:lnTo>
                  <a:pt x="2885821" y="2540"/>
                </a:lnTo>
                <a:lnTo>
                  <a:pt x="2864358" y="0"/>
                </a:lnTo>
                <a:close/>
              </a:path>
              <a:path w="2978785" h="571500">
                <a:moveTo>
                  <a:pt x="2915221" y="12700"/>
                </a:moveTo>
                <a:lnTo>
                  <a:pt x="2874137" y="12700"/>
                </a:lnTo>
                <a:lnTo>
                  <a:pt x="2884170" y="13970"/>
                </a:lnTo>
                <a:lnTo>
                  <a:pt x="2894076" y="16509"/>
                </a:lnTo>
                <a:lnTo>
                  <a:pt x="2929128" y="35559"/>
                </a:lnTo>
                <a:lnTo>
                  <a:pt x="2954401" y="64770"/>
                </a:lnTo>
                <a:lnTo>
                  <a:pt x="2966593" y="104140"/>
                </a:lnTo>
                <a:lnTo>
                  <a:pt x="2967101" y="459740"/>
                </a:lnTo>
                <a:lnTo>
                  <a:pt x="2966720" y="467359"/>
                </a:lnTo>
                <a:lnTo>
                  <a:pt x="2955163" y="506729"/>
                </a:lnTo>
                <a:lnTo>
                  <a:pt x="2950083" y="514350"/>
                </a:lnTo>
                <a:lnTo>
                  <a:pt x="2944241" y="523240"/>
                </a:lnTo>
                <a:lnTo>
                  <a:pt x="2937637" y="529590"/>
                </a:lnTo>
                <a:lnTo>
                  <a:pt x="2930397" y="537209"/>
                </a:lnTo>
                <a:lnTo>
                  <a:pt x="2922651" y="542290"/>
                </a:lnTo>
                <a:lnTo>
                  <a:pt x="2885821" y="558800"/>
                </a:lnTo>
                <a:lnTo>
                  <a:pt x="2865373" y="561340"/>
                </a:lnTo>
                <a:lnTo>
                  <a:pt x="2912586" y="561340"/>
                </a:lnTo>
                <a:lnTo>
                  <a:pt x="2946146" y="537209"/>
                </a:lnTo>
                <a:lnTo>
                  <a:pt x="2970022" y="501650"/>
                </a:lnTo>
                <a:lnTo>
                  <a:pt x="2978545" y="459740"/>
                </a:lnTo>
                <a:lnTo>
                  <a:pt x="2978658" y="113029"/>
                </a:lnTo>
                <a:lnTo>
                  <a:pt x="2977896" y="101600"/>
                </a:lnTo>
                <a:lnTo>
                  <a:pt x="2964180" y="59690"/>
                </a:lnTo>
                <a:lnTo>
                  <a:pt x="2936113" y="25400"/>
                </a:lnTo>
                <a:lnTo>
                  <a:pt x="2917697" y="13970"/>
                </a:lnTo>
                <a:lnTo>
                  <a:pt x="2915221" y="12700"/>
                </a:lnTo>
                <a:close/>
              </a:path>
              <a:path w="2978785" h="571500">
                <a:moveTo>
                  <a:pt x="2873502" y="24129"/>
                </a:moveTo>
                <a:lnTo>
                  <a:pt x="104648" y="24129"/>
                </a:lnTo>
                <a:lnTo>
                  <a:pt x="95631" y="25400"/>
                </a:lnTo>
                <a:lnTo>
                  <a:pt x="55880" y="44450"/>
                </a:lnTo>
                <a:lnTo>
                  <a:pt x="29972" y="80009"/>
                </a:lnTo>
                <a:lnTo>
                  <a:pt x="22859" y="455929"/>
                </a:lnTo>
                <a:lnTo>
                  <a:pt x="22932" y="459740"/>
                </a:lnTo>
                <a:lnTo>
                  <a:pt x="34036" y="501650"/>
                </a:lnTo>
                <a:lnTo>
                  <a:pt x="63373" y="533400"/>
                </a:lnTo>
                <a:lnTo>
                  <a:pt x="105156" y="548640"/>
                </a:lnTo>
                <a:lnTo>
                  <a:pt x="2874010" y="548640"/>
                </a:lnTo>
                <a:lnTo>
                  <a:pt x="2915793" y="533400"/>
                </a:lnTo>
                <a:lnTo>
                  <a:pt x="2935097" y="515620"/>
                </a:lnTo>
                <a:lnTo>
                  <a:pt x="2862834" y="515620"/>
                </a:lnTo>
                <a:lnTo>
                  <a:pt x="107061" y="514350"/>
                </a:lnTo>
                <a:lnTo>
                  <a:pt x="81153" y="504190"/>
                </a:lnTo>
                <a:lnTo>
                  <a:pt x="76962" y="501650"/>
                </a:lnTo>
                <a:lnTo>
                  <a:pt x="72898" y="497840"/>
                </a:lnTo>
                <a:lnTo>
                  <a:pt x="69342" y="492759"/>
                </a:lnTo>
                <a:lnTo>
                  <a:pt x="66040" y="488950"/>
                </a:lnTo>
                <a:lnTo>
                  <a:pt x="57073" y="457200"/>
                </a:lnTo>
                <a:lnTo>
                  <a:pt x="57124" y="113029"/>
                </a:lnTo>
                <a:lnTo>
                  <a:pt x="70993" y="77470"/>
                </a:lnTo>
                <a:lnTo>
                  <a:pt x="83566" y="67309"/>
                </a:lnTo>
                <a:lnTo>
                  <a:pt x="88265" y="63500"/>
                </a:lnTo>
                <a:lnTo>
                  <a:pt x="93344" y="62229"/>
                </a:lnTo>
                <a:lnTo>
                  <a:pt x="98806" y="59690"/>
                </a:lnTo>
                <a:lnTo>
                  <a:pt x="104012" y="58420"/>
                </a:lnTo>
                <a:lnTo>
                  <a:pt x="109600" y="58420"/>
                </a:lnTo>
                <a:lnTo>
                  <a:pt x="115824" y="57150"/>
                </a:lnTo>
                <a:lnTo>
                  <a:pt x="2934716" y="57150"/>
                </a:lnTo>
                <a:lnTo>
                  <a:pt x="2899791" y="30479"/>
                </a:lnTo>
                <a:lnTo>
                  <a:pt x="2882519" y="25400"/>
                </a:lnTo>
                <a:lnTo>
                  <a:pt x="2873502" y="24129"/>
                </a:lnTo>
                <a:close/>
              </a:path>
              <a:path w="2978785" h="571500">
                <a:moveTo>
                  <a:pt x="2934716" y="57150"/>
                </a:moveTo>
                <a:lnTo>
                  <a:pt x="2864358" y="57150"/>
                </a:lnTo>
                <a:lnTo>
                  <a:pt x="2871597" y="58420"/>
                </a:lnTo>
                <a:lnTo>
                  <a:pt x="2877439" y="59690"/>
                </a:lnTo>
                <a:lnTo>
                  <a:pt x="2882900" y="60959"/>
                </a:lnTo>
                <a:lnTo>
                  <a:pt x="2887598" y="62229"/>
                </a:lnTo>
                <a:lnTo>
                  <a:pt x="2892806" y="66040"/>
                </a:lnTo>
                <a:lnTo>
                  <a:pt x="2897505" y="68579"/>
                </a:lnTo>
                <a:lnTo>
                  <a:pt x="2901696" y="72390"/>
                </a:lnTo>
                <a:lnTo>
                  <a:pt x="2905760" y="74929"/>
                </a:lnTo>
                <a:lnTo>
                  <a:pt x="2909316" y="80009"/>
                </a:lnTo>
                <a:lnTo>
                  <a:pt x="2921508" y="457200"/>
                </a:lnTo>
                <a:lnTo>
                  <a:pt x="2921127" y="464820"/>
                </a:lnTo>
                <a:lnTo>
                  <a:pt x="2903855" y="499109"/>
                </a:lnTo>
                <a:lnTo>
                  <a:pt x="2895092" y="505459"/>
                </a:lnTo>
                <a:lnTo>
                  <a:pt x="2890393" y="509270"/>
                </a:lnTo>
                <a:lnTo>
                  <a:pt x="2885313" y="510540"/>
                </a:lnTo>
                <a:lnTo>
                  <a:pt x="2879852" y="513079"/>
                </a:lnTo>
                <a:lnTo>
                  <a:pt x="2874645" y="514350"/>
                </a:lnTo>
                <a:lnTo>
                  <a:pt x="2869057" y="514350"/>
                </a:lnTo>
                <a:lnTo>
                  <a:pt x="2862834" y="515620"/>
                </a:lnTo>
                <a:lnTo>
                  <a:pt x="2935097" y="515620"/>
                </a:lnTo>
                <a:lnTo>
                  <a:pt x="2954020" y="476250"/>
                </a:lnTo>
                <a:lnTo>
                  <a:pt x="2955725" y="113029"/>
                </a:lnTo>
                <a:lnTo>
                  <a:pt x="2955290" y="105409"/>
                </a:lnTo>
                <a:lnTo>
                  <a:pt x="2940050" y="63500"/>
                </a:lnTo>
                <a:lnTo>
                  <a:pt x="2934716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970910" y="1440433"/>
            <a:ext cx="1375410" cy="329565"/>
          </a:xfrm>
          <a:custGeom>
            <a:avLst/>
            <a:gdLst/>
            <a:ahLst/>
            <a:cxnLst/>
            <a:rect l="l" t="t" r="r" b="b"/>
            <a:pathLst>
              <a:path w="1375410" h="329564">
                <a:moveTo>
                  <a:pt x="0" y="329183"/>
                </a:moveTo>
                <a:lnTo>
                  <a:pt x="1374902" y="329183"/>
                </a:lnTo>
                <a:lnTo>
                  <a:pt x="1374902" y="0"/>
                </a:lnTo>
                <a:lnTo>
                  <a:pt x="0" y="0"/>
                </a:lnTo>
                <a:lnTo>
                  <a:pt x="0" y="3291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 txBox="1"/>
          <p:nvPr/>
        </p:nvSpPr>
        <p:spPr>
          <a:xfrm>
            <a:off x="2958210" y="1365249"/>
            <a:ext cx="13989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i="1" spc="-250" dirty="0">
                <a:solidFill>
                  <a:srgbClr val="FFFFFF"/>
                </a:solidFill>
                <a:latin typeface="Times New Roman"/>
                <a:cs typeface="Times New Roman"/>
              </a:rPr>
              <a:t>Homework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66268" y="10103172"/>
            <a:ext cx="247650" cy="257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fld id="{81D60167-4931-47E6-BA6A-407CBD079E47}" type="slidenum">
              <a:rPr sz="1400" spc="65" dirty="0">
                <a:latin typeface="Calibri"/>
                <a:cs typeface="Calibri"/>
              </a:rPr>
              <a:t>1</a:t>
            </a:fld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6595"/>
            <a:ext cx="6958533" cy="102526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62575" y="434593"/>
            <a:ext cx="145415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04837" y="1368107"/>
            <a:ext cx="256463" cy="1922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686816" y="422554"/>
            <a:ext cx="3962400" cy="1188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79245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/Mathematics</a:t>
            </a:r>
            <a:r>
              <a:rPr sz="1000" b="1" spc="-114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00">
              <a:latin typeface="Times New Roman"/>
              <a:cs typeface="Times New Roman"/>
            </a:endParaRPr>
          </a:p>
          <a:p>
            <a:pPr marL="180340">
              <a:lnSpc>
                <a:spcPct val="100000"/>
              </a:lnSpc>
              <a:tabLst>
                <a:tab pos="391795" algn="l"/>
                <a:tab pos="2839720" algn="l"/>
              </a:tabLst>
            </a:pPr>
            <a:r>
              <a:rPr sz="1350" b="1" i="1" spc="-15" dirty="0">
                <a:latin typeface="Cambria Math"/>
                <a:cs typeface="Cambria Math"/>
              </a:rPr>
              <a:t>/	</a:t>
            </a:r>
            <a:r>
              <a:rPr sz="1300" b="1" spc="-5" dirty="0">
                <a:latin typeface="Segoe Print"/>
                <a:cs typeface="Segoe Print"/>
              </a:rPr>
              <a:t>Find </a:t>
            </a:r>
            <a:r>
              <a:rPr sz="1300" b="1" spc="-10" dirty="0">
                <a:latin typeface="Segoe Print"/>
                <a:cs typeface="Segoe Print"/>
              </a:rPr>
              <a:t>t</a:t>
            </a:r>
            <a:r>
              <a:rPr sz="1300" b="1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e </a:t>
            </a:r>
            <a:r>
              <a:rPr sz="1300" b="1" spc="-10" dirty="0">
                <a:latin typeface="Segoe Print"/>
                <a:cs typeface="Segoe Print"/>
              </a:rPr>
              <a:t>r</a:t>
            </a:r>
            <a:r>
              <a:rPr sz="1300" b="1" spc="5" dirty="0">
                <a:latin typeface="Segoe Print"/>
                <a:cs typeface="Segoe Print"/>
              </a:rPr>
              <a:t>a</a:t>
            </a:r>
            <a:r>
              <a:rPr sz="1300" b="1" spc="-10" dirty="0">
                <a:latin typeface="Segoe Print"/>
                <a:cs typeface="Segoe Print"/>
              </a:rPr>
              <a:t>diu</a:t>
            </a:r>
            <a:r>
              <a:rPr sz="1300" b="1" spc="-5" dirty="0">
                <a:latin typeface="Segoe Print"/>
                <a:cs typeface="Segoe Print"/>
              </a:rPr>
              <a:t>s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o</a:t>
            </a:r>
            <a:r>
              <a:rPr sz="1300" b="1" spc="-5" dirty="0">
                <a:latin typeface="Segoe Print"/>
                <a:cs typeface="Segoe Print"/>
              </a:rPr>
              <a:t>f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e ci</a:t>
            </a:r>
            <a:r>
              <a:rPr sz="1300" b="1" dirty="0">
                <a:latin typeface="Segoe Print"/>
                <a:cs typeface="Segoe Print"/>
              </a:rPr>
              <a:t>r</a:t>
            </a:r>
            <a:r>
              <a:rPr sz="1300" b="1" spc="-5" dirty="0">
                <a:latin typeface="Segoe Print"/>
                <a:cs typeface="Segoe Print"/>
              </a:rPr>
              <a:t>cle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900" b="1" baseline="69444" dirty="0">
                <a:latin typeface="Segoe Print"/>
                <a:cs typeface="Segoe Print"/>
              </a:rPr>
              <a:t>2 </a:t>
            </a:r>
            <a:r>
              <a:rPr sz="900" b="1" spc="135" baseline="69444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900" b="1" baseline="69444" dirty="0">
                <a:latin typeface="Segoe Print"/>
                <a:cs typeface="Segoe Print"/>
              </a:rPr>
              <a:t>2 </a:t>
            </a:r>
            <a:r>
              <a:rPr sz="900" b="1" spc="135" baseline="69444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–6y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0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878829" y="1752345"/>
            <a:ext cx="91376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4360" algn="l"/>
              </a:tabLst>
            </a:pPr>
            <a:r>
              <a:rPr sz="1300" b="1" u="heavy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An</a:t>
            </a: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s.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r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3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04837" y="2171382"/>
            <a:ext cx="256451" cy="19227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14667" y="2973387"/>
            <a:ext cx="256451" cy="19227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764844" y="2180832"/>
            <a:ext cx="6201410" cy="103568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02235">
              <a:lnSpc>
                <a:spcPct val="100000"/>
              </a:lnSpc>
              <a:spcBef>
                <a:spcPts val="114"/>
              </a:spcBef>
              <a:tabLst>
                <a:tab pos="314325" algn="l"/>
                <a:tab pos="3006090" algn="l"/>
              </a:tabLst>
            </a:pPr>
            <a:r>
              <a:rPr sz="1350" b="1" i="1" spc="-15" dirty="0">
                <a:latin typeface="Cambria Math"/>
                <a:cs typeface="Cambria Math"/>
              </a:rPr>
              <a:t>/	</a:t>
            </a:r>
            <a:r>
              <a:rPr sz="1300" b="1" spc="-5" dirty="0">
                <a:latin typeface="Segoe Print"/>
                <a:cs typeface="Segoe Print"/>
              </a:rPr>
              <a:t>Find </a:t>
            </a:r>
            <a:r>
              <a:rPr sz="1300" b="1" spc="-10" dirty="0">
                <a:latin typeface="Segoe Print"/>
                <a:cs typeface="Segoe Print"/>
              </a:rPr>
              <a:t>t</a:t>
            </a:r>
            <a:r>
              <a:rPr sz="1300" b="1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e </a:t>
            </a:r>
            <a:r>
              <a:rPr sz="1300" b="1" spc="-10" dirty="0">
                <a:latin typeface="Segoe Print"/>
                <a:cs typeface="Segoe Print"/>
              </a:rPr>
              <a:t>d</a:t>
            </a:r>
            <a:r>
              <a:rPr sz="1300" b="1" dirty="0">
                <a:latin typeface="Segoe Print"/>
                <a:cs typeface="Segoe Print"/>
              </a:rPr>
              <a:t>i</a:t>
            </a:r>
            <a:r>
              <a:rPr sz="1300" b="1" spc="-5" dirty="0">
                <a:latin typeface="Segoe Print"/>
                <a:cs typeface="Segoe Print"/>
              </a:rPr>
              <a:t>am</a:t>
            </a:r>
            <a:r>
              <a:rPr sz="1300" b="1" dirty="0">
                <a:latin typeface="Segoe Print"/>
                <a:cs typeface="Segoe Print"/>
              </a:rPr>
              <a:t>et</a:t>
            </a:r>
            <a:r>
              <a:rPr sz="1300" b="1" spc="-10" dirty="0">
                <a:latin typeface="Segoe Print"/>
                <a:cs typeface="Segoe Print"/>
              </a:rPr>
              <a:t>e</a:t>
            </a:r>
            <a:r>
              <a:rPr sz="1300" b="1" spc="-5" dirty="0">
                <a:latin typeface="Segoe Print"/>
                <a:cs typeface="Segoe Print"/>
              </a:rPr>
              <a:t>r </a:t>
            </a:r>
            <a:r>
              <a:rPr sz="1300" b="1" spc="-10" dirty="0">
                <a:latin typeface="Segoe Print"/>
                <a:cs typeface="Segoe Print"/>
              </a:rPr>
              <a:t>o</a:t>
            </a:r>
            <a:r>
              <a:rPr sz="1300" b="1" spc="-5" dirty="0">
                <a:latin typeface="Segoe Print"/>
                <a:cs typeface="Segoe Print"/>
              </a:rPr>
              <a:t>f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e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ci</a:t>
            </a:r>
            <a:r>
              <a:rPr sz="1300" b="1" dirty="0">
                <a:latin typeface="Segoe Print"/>
                <a:cs typeface="Segoe Print"/>
              </a:rPr>
              <a:t>r</a:t>
            </a:r>
            <a:r>
              <a:rPr sz="1300" b="1" spc="-5" dirty="0">
                <a:latin typeface="Segoe Print"/>
                <a:cs typeface="Segoe Print"/>
              </a:rPr>
              <a:t>cle</a:t>
            </a:r>
            <a:r>
              <a:rPr sz="1300" b="1" dirty="0">
                <a:latin typeface="Segoe Print"/>
                <a:cs typeface="Segoe Print"/>
              </a:rPr>
              <a:t>	9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900" b="1" baseline="69444" dirty="0">
                <a:latin typeface="Segoe Print"/>
                <a:cs typeface="Segoe Print"/>
              </a:rPr>
              <a:t>2 </a:t>
            </a:r>
            <a:r>
              <a:rPr sz="900" b="1" spc="135" baseline="69444" dirty="0">
                <a:latin typeface="Segoe Print"/>
                <a:cs typeface="Segoe Print"/>
              </a:rPr>
              <a:t> 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10" dirty="0">
                <a:latin typeface="Segoe Print"/>
                <a:cs typeface="Segoe Print"/>
              </a:rPr>
              <a:t>9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900" b="1" baseline="69444" dirty="0">
                <a:latin typeface="Segoe Print"/>
                <a:cs typeface="Segoe Print"/>
              </a:rPr>
              <a:t>2 </a:t>
            </a:r>
            <a:r>
              <a:rPr sz="900" b="1" spc="135" baseline="69444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16</a:t>
            </a:r>
            <a:endParaRPr sz="1300">
              <a:latin typeface="Segoe Print"/>
              <a:cs typeface="Segoe Print"/>
            </a:endParaRPr>
          </a:p>
          <a:p>
            <a:pPr marR="178435" algn="r">
              <a:lnSpc>
                <a:spcPct val="100000"/>
              </a:lnSpc>
              <a:spcBef>
                <a:spcPts val="1310"/>
              </a:spcBef>
              <a:tabLst>
                <a:tab pos="581660" algn="l"/>
              </a:tabLst>
            </a:pPr>
            <a:r>
              <a:rPr sz="1300" b="1" u="heavy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An</a:t>
            </a: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s.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r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8/3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825"/>
              </a:spcBef>
            </a:pPr>
            <a:r>
              <a:rPr sz="1350" b="1" i="1" spc="-15" dirty="0">
                <a:latin typeface="Cambria Math"/>
                <a:cs typeface="Cambria Math"/>
              </a:rPr>
              <a:t>/ </a:t>
            </a:r>
            <a:r>
              <a:rPr sz="1350" b="1" i="1" spc="-70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How f</a:t>
            </a:r>
            <a:r>
              <a:rPr sz="1300" b="1" spc="-10" dirty="0">
                <a:latin typeface="Segoe Print"/>
                <a:cs typeface="Segoe Print"/>
              </a:rPr>
              <a:t>a</a:t>
            </a:r>
            <a:r>
              <a:rPr sz="1300" b="1" spc="-5" dirty="0">
                <a:latin typeface="Segoe Print"/>
                <a:cs typeface="Segoe Print"/>
              </a:rPr>
              <a:t>r from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</a:t>
            </a:r>
            <a:r>
              <a:rPr sz="1300" b="1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e </a:t>
            </a:r>
            <a:r>
              <a:rPr sz="1300" b="1" spc="5" dirty="0">
                <a:latin typeface="Segoe Print"/>
                <a:cs typeface="Segoe Print"/>
              </a:rPr>
              <a:t>y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axis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</a:t>
            </a:r>
            <a:r>
              <a:rPr sz="1300" b="1" spc="-5" dirty="0">
                <a:latin typeface="Segoe Print"/>
                <a:cs typeface="Segoe Print"/>
              </a:rPr>
              <a:t>o c</a:t>
            </a:r>
            <a:r>
              <a:rPr sz="1300" b="1" spc="5" dirty="0">
                <a:latin typeface="Segoe Print"/>
                <a:cs typeface="Segoe Print"/>
              </a:rPr>
              <a:t>e</a:t>
            </a:r>
            <a:r>
              <a:rPr sz="1300" b="1" spc="-15" dirty="0">
                <a:latin typeface="Segoe Print"/>
                <a:cs typeface="Segoe Print"/>
              </a:rPr>
              <a:t>n</a:t>
            </a:r>
            <a:r>
              <a:rPr sz="1300" b="1" spc="-10" dirty="0">
                <a:latin typeface="Segoe Print"/>
                <a:cs typeface="Segoe Print"/>
              </a:rPr>
              <a:t>te</a:t>
            </a:r>
            <a:r>
              <a:rPr sz="1300" b="1" spc="-5" dirty="0">
                <a:latin typeface="Segoe Print"/>
                <a:cs typeface="Segoe Print"/>
              </a:rPr>
              <a:t>r</a:t>
            </a:r>
            <a:r>
              <a:rPr sz="1300" b="1" spc="2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o</a:t>
            </a:r>
            <a:r>
              <a:rPr sz="1300" b="1" spc="-5" dirty="0">
                <a:latin typeface="Segoe Print"/>
                <a:cs typeface="Segoe Print"/>
              </a:rPr>
              <a:t>f </a:t>
            </a:r>
            <a:r>
              <a:rPr sz="1300" b="1" dirty="0">
                <a:latin typeface="Segoe Print"/>
                <a:cs typeface="Segoe Print"/>
              </a:rPr>
              <a:t>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e c</a:t>
            </a:r>
            <a:r>
              <a:rPr sz="1300" b="1" dirty="0">
                <a:latin typeface="Segoe Print"/>
                <a:cs typeface="Segoe Print"/>
              </a:rPr>
              <a:t>u</a:t>
            </a:r>
            <a:r>
              <a:rPr sz="1300" b="1" spc="-10" dirty="0">
                <a:latin typeface="Segoe Print"/>
                <a:cs typeface="Segoe Print"/>
              </a:rPr>
              <a:t>r</a:t>
            </a:r>
            <a:r>
              <a:rPr sz="1300" b="1" spc="-5" dirty="0">
                <a:latin typeface="Segoe Print"/>
                <a:cs typeface="Segoe Print"/>
              </a:rPr>
              <a:t>ve</a:t>
            </a:r>
            <a:r>
              <a:rPr sz="1300" b="1" spc="2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2x</a:t>
            </a:r>
            <a:r>
              <a:rPr sz="900" b="1" baseline="69444" dirty="0">
                <a:latin typeface="Segoe Print"/>
                <a:cs typeface="Segoe Print"/>
              </a:rPr>
              <a:t>2</a:t>
            </a:r>
            <a:r>
              <a:rPr sz="900" b="1" spc="-284" baseline="69444" dirty="0">
                <a:latin typeface="Segoe Print"/>
                <a:cs typeface="Segoe Print"/>
              </a:rPr>
              <a:t> 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dirty="0">
                <a:latin typeface="Segoe Print"/>
                <a:cs typeface="Segoe Print"/>
              </a:rPr>
              <a:t>2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900" b="1" baseline="69444" dirty="0">
                <a:latin typeface="Segoe Print"/>
                <a:cs typeface="Segoe Print"/>
              </a:rPr>
              <a:t>2 </a:t>
            </a:r>
            <a:r>
              <a:rPr sz="900" b="1" spc="135" baseline="69444" dirty="0">
                <a:latin typeface="Segoe Print"/>
                <a:cs typeface="Segoe Print"/>
              </a:rPr>
              <a:t> 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10x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6y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55</a:t>
            </a:r>
            <a:r>
              <a:rPr sz="1300" b="1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0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04837" y="3820477"/>
            <a:ext cx="256451" cy="19227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6212585" y="3427602"/>
            <a:ext cx="6165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h=-</a:t>
            </a:r>
            <a:r>
              <a:rPr sz="1300" b="1" spc="-5" dirty="0">
                <a:latin typeface="Segoe Print"/>
                <a:cs typeface="Segoe Print"/>
              </a:rPr>
              <a:t>2.5</a:t>
            </a:r>
            <a:endParaRPr sz="1300">
              <a:latin typeface="Segoe Print"/>
              <a:cs typeface="Segoe Print"/>
            </a:endParaRPr>
          </a:p>
          <a:p>
            <a:pPr marL="81915" algn="ctr">
              <a:lnSpc>
                <a:spcPct val="100000"/>
              </a:lnSpc>
              <a:spcBef>
                <a:spcPts val="1680"/>
              </a:spcBef>
            </a:pPr>
            <a:r>
              <a:rPr sz="1300" b="1" spc="-5" dirty="0">
                <a:latin typeface="Segoe Print"/>
                <a:cs typeface="Segoe Print"/>
              </a:rPr>
              <a:t>circles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54760" y="3427602"/>
            <a:ext cx="5325745" cy="9944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817110">
              <a:lnSpc>
                <a:spcPct val="100000"/>
              </a:lnSpc>
              <a:spcBef>
                <a:spcPts val="95"/>
              </a:spcBef>
            </a:pP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Ans.</a:t>
            </a:r>
            <a:endParaRPr sz="1300">
              <a:latin typeface="Segoe Print"/>
              <a:cs typeface="Segoe Print"/>
            </a:endParaRPr>
          </a:p>
          <a:p>
            <a:pPr marL="323215" marR="5080" indent="-311150">
              <a:lnSpc>
                <a:spcPct val="177900"/>
              </a:lnSpc>
              <a:spcBef>
                <a:spcPts val="370"/>
              </a:spcBef>
              <a:tabLst>
                <a:tab pos="334010" algn="l"/>
                <a:tab pos="1015365" algn="l"/>
                <a:tab pos="1374140" algn="l"/>
                <a:tab pos="1880235" algn="l"/>
                <a:tab pos="2796540" algn="l"/>
                <a:tab pos="3720465" algn="l"/>
                <a:tab pos="4226560" algn="l"/>
                <a:tab pos="4354830" algn="l"/>
                <a:tab pos="4909820" algn="l"/>
                <a:tab pos="5062220" algn="l"/>
              </a:tabLst>
            </a:pPr>
            <a:r>
              <a:rPr sz="1350" b="1" i="1" spc="-15" dirty="0">
                <a:latin typeface="Cambria Math"/>
                <a:cs typeface="Cambria Math"/>
              </a:rPr>
              <a:t>/		</a:t>
            </a:r>
            <a:r>
              <a:rPr sz="1300" b="1" spc="-10" dirty="0">
                <a:latin typeface="Segoe Print"/>
                <a:cs typeface="Segoe Print"/>
              </a:rPr>
              <a:t>What	</a:t>
            </a:r>
            <a:r>
              <a:rPr sz="1300" b="1" spc="-5" dirty="0">
                <a:latin typeface="Segoe Print"/>
                <a:cs typeface="Segoe Print"/>
              </a:rPr>
              <a:t>is	the	</a:t>
            </a:r>
            <a:r>
              <a:rPr sz="1300" b="1" spc="-10" dirty="0">
                <a:latin typeface="Segoe Print"/>
                <a:cs typeface="Segoe Print"/>
              </a:rPr>
              <a:t>distance	</a:t>
            </a:r>
            <a:r>
              <a:rPr sz="1300" b="1" spc="-5" dirty="0">
                <a:latin typeface="Segoe Print"/>
                <a:cs typeface="Segoe Print"/>
              </a:rPr>
              <a:t>between	the	centers		</a:t>
            </a:r>
            <a:r>
              <a:rPr sz="1300" b="1" spc="-10" dirty="0">
                <a:latin typeface="Segoe Print"/>
                <a:cs typeface="Segoe Print"/>
              </a:rPr>
              <a:t>of 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50" b="1" spc="89" baseline="30864" dirty="0">
                <a:latin typeface="Segoe Print"/>
                <a:cs typeface="Segoe Print"/>
              </a:rPr>
              <a:t>2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50" b="1" baseline="30864" dirty="0">
                <a:latin typeface="Segoe Print"/>
                <a:cs typeface="Segoe Print"/>
              </a:rPr>
              <a:t>2 </a:t>
            </a:r>
            <a:r>
              <a:rPr sz="1350" b="1" spc="-209" baseline="30864" dirty="0">
                <a:latin typeface="Segoe Print"/>
                <a:cs typeface="Segoe Print"/>
              </a:rPr>
              <a:t> 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2x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4</a:t>
            </a:r>
            <a:r>
              <a:rPr sz="1300" b="1" dirty="0">
                <a:latin typeface="Segoe Print"/>
                <a:cs typeface="Segoe Print"/>
              </a:rPr>
              <a:t>y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3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0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and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50" b="1" spc="89" baseline="30864" dirty="0">
                <a:latin typeface="Segoe Print"/>
                <a:cs typeface="Segoe Print"/>
              </a:rPr>
              <a:t>2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50" b="1" baseline="30864" dirty="0">
                <a:latin typeface="Segoe Print"/>
                <a:cs typeface="Segoe Print"/>
              </a:rPr>
              <a:t>2 </a:t>
            </a:r>
            <a:r>
              <a:rPr sz="1350" b="1" spc="-209" baseline="30864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-8x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6y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7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0</a:t>
            </a:r>
            <a:r>
              <a:rPr sz="1300" b="1" dirty="0">
                <a:latin typeface="Segoe Print"/>
                <a:cs typeface="Segoe Print"/>
              </a:rPr>
              <a:t>		</a:t>
            </a:r>
            <a:r>
              <a:rPr sz="1300" b="1" u="heavy" spc="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A</a:t>
            </a:r>
            <a:r>
              <a:rPr sz="1300" b="1" u="heavy" spc="-1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n</a:t>
            </a: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s.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7.07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04837" y="4591367"/>
            <a:ext cx="256451" cy="19227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04837" y="5393372"/>
            <a:ext cx="256489" cy="19227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04837" y="5828982"/>
            <a:ext cx="256489" cy="19227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04837" y="6270942"/>
            <a:ext cx="256489" cy="19227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04837" y="6707187"/>
            <a:ext cx="256489" cy="19227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04837" y="7142797"/>
            <a:ext cx="256489" cy="19227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854760" y="4601325"/>
            <a:ext cx="5971540" cy="278511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350" b="1" i="1" spc="-10" dirty="0">
                <a:latin typeface="Cambria Math"/>
                <a:cs typeface="Cambria Math"/>
              </a:rPr>
              <a:t>/</a:t>
            </a: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spc="10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center</a:t>
            </a:r>
            <a:r>
              <a:rPr sz="1300" b="1" spc="10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of</a:t>
            </a:r>
            <a:r>
              <a:rPr sz="1300" b="1" spc="10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circle</a:t>
            </a:r>
            <a:r>
              <a:rPr sz="1300" b="1" spc="10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is</a:t>
            </a:r>
            <a:r>
              <a:rPr sz="1300" b="1" spc="1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at</a:t>
            </a:r>
            <a:r>
              <a:rPr sz="1950" b="1" spc="209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1,1</a:t>
            </a:r>
            <a:r>
              <a:rPr sz="1950" b="1" spc="202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and</a:t>
            </a:r>
            <a:r>
              <a:rPr sz="1300" b="1" spc="10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one</a:t>
            </a:r>
            <a:r>
              <a:rPr sz="1300" b="1" spc="114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point</a:t>
            </a:r>
            <a:r>
              <a:rPr sz="1300" b="1" spc="90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on</a:t>
            </a:r>
            <a:r>
              <a:rPr sz="1300" b="1" spc="95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its</a:t>
            </a:r>
            <a:r>
              <a:rPr sz="1300" b="1" spc="1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circumference</a:t>
            </a:r>
            <a:r>
              <a:rPr sz="1300" b="1" spc="10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is</a:t>
            </a:r>
            <a:endParaRPr sz="1300">
              <a:latin typeface="Segoe Print"/>
              <a:cs typeface="Segoe Print"/>
            </a:endParaRPr>
          </a:p>
          <a:p>
            <a:pPr marL="101600" algn="ctr">
              <a:lnSpc>
                <a:spcPct val="100000"/>
              </a:lnSpc>
              <a:spcBef>
                <a:spcPts val="1250"/>
              </a:spcBef>
              <a:tabLst>
                <a:tab pos="4932045" algn="l"/>
              </a:tabLst>
            </a:pPr>
            <a:r>
              <a:rPr sz="1300" spc="345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-1,-3  find </a:t>
            </a:r>
            <a:r>
              <a:rPr sz="1300" b="1" spc="-10" dirty="0">
                <a:latin typeface="Segoe Print"/>
                <a:cs typeface="Segoe Print"/>
              </a:rPr>
              <a:t>the other </a:t>
            </a:r>
            <a:r>
              <a:rPr sz="1300" b="1" dirty="0">
                <a:latin typeface="Segoe Print"/>
                <a:cs typeface="Segoe Print"/>
              </a:rPr>
              <a:t>end </a:t>
            </a:r>
            <a:r>
              <a:rPr sz="1300" b="1" spc="-5" dirty="0">
                <a:latin typeface="Segoe Print"/>
                <a:cs typeface="Segoe Print"/>
              </a:rPr>
              <a:t>of diameter</a:t>
            </a:r>
            <a:r>
              <a:rPr sz="1300" b="1" spc="204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through</a:t>
            </a:r>
            <a:r>
              <a:rPr sz="1300" b="1" spc="12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-1,-3	</a:t>
            </a: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Ans.</a:t>
            </a:r>
            <a:r>
              <a:rPr sz="1950" b="1" spc="750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3,5</a:t>
            </a:r>
            <a:r>
              <a:rPr sz="1950" spc="367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885"/>
              </a:spcBef>
            </a:pPr>
            <a:r>
              <a:rPr sz="1350" b="1" i="1" spc="-15" dirty="0">
                <a:latin typeface="Cambria Math"/>
                <a:cs typeface="Cambria Math"/>
              </a:rPr>
              <a:t>/ </a:t>
            </a:r>
            <a:r>
              <a:rPr sz="1300" b="1" spc="-5" dirty="0">
                <a:latin typeface="Segoe Print"/>
                <a:cs typeface="Segoe Print"/>
              </a:rPr>
              <a:t>Find </a:t>
            </a:r>
            <a:r>
              <a:rPr sz="1300" b="1" spc="-10" dirty="0">
                <a:latin typeface="Segoe Print"/>
                <a:cs typeface="Segoe Print"/>
              </a:rPr>
              <a:t>the area </a:t>
            </a:r>
            <a:r>
              <a:rPr sz="1300" b="1" spc="-5" dirty="0">
                <a:latin typeface="Segoe Print"/>
                <a:cs typeface="Segoe Print"/>
              </a:rPr>
              <a:t>of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circle </a:t>
            </a:r>
            <a:r>
              <a:rPr sz="1300" b="1" spc="-10" dirty="0">
                <a:latin typeface="Segoe Print"/>
                <a:cs typeface="Segoe Print"/>
              </a:rPr>
              <a:t>whose </a:t>
            </a:r>
            <a:r>
              <a:rPr sz="1300" b="1" spc="-5" dirty="0">
                <a:latin typeface="Segoe Print"/>
                <a:cs typeface="Segoe Print"/>
              </a:rPr>
              <a:t>equation is </a:t>
            </a:r>
            <a:r>
              <a:rPr sz="1300" b="1" spc="5" dirty="0">
                <a:latin typeface="Segoe Print"/>
                <a:cs typeface="Segoe Print"/>
              </a:rPr>
              <a:t>x</a:t>
            </a:r>
            <a:r>
              <a:rPr sz="1350" b="1" spc="7" baseline="30864" dirty="0">
                <a:latin typeface="Segoe Print"/>
                <a:cs typeface="Segoe Print"/>
              </a:rPr>
              <a:t>2</a:t>
            </a:r>
            <a:r>
              <a:rPr sz="1300" b="1" spc="5" dirty="0">
                <a:latin typeface="Segoe Print"/>
                <a:cs typeface="Segoe Print"/>
              </a:rPr>
              <a:t>+y</a:t>
            </a:r>
            <a:r>
              <a:rPr sz="1350" b="1" spc="7" baseline="30864" dirty="0">
                <a:latin typeface="Segoe Print"/>
                <a:cs typeface="Segoe Print"/>
              </a:rPr>
              <a:t>2 </a:t>
            </a:r>
            <a:r>
              <a:rPr sz="1300" b="1" spc="-5" dirty="0">
                <a:latin typeface="Segoe Print"/>
                <a:cs typeface="Segoe Print"/>
              </a:rPr>
              <a:t>=6x-8y .</a:t>
            </a: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Ans.</a:t>
            </a:r>
            <a:r>
              <a:rPr sz="1300" b="1" spc="-204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25π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  <a:tabLst>
                <a:tab pos="2827655" algn="l"/>
                <a:tab pos="4112260" algn="l"/>
                <a:tab pos="4629785" algn="l"/>
              </a:tabLst>
            </a:pPr>
            <a:r>
              <a:rPr sz="1350" b="1" i="1" spc="-5" dirty="0">
                <a:latin typeface="Cambria Math"/>
                <a:cs typeface="Cambria Math"/>
              </a:rPr>
              <a:t>/</a:t>
            </a:r>
            <a:r>
              <a:rPr sz="1300" b="1" spc="-5" dirty="0">
                <a:latin typeface="Segoe Print"/>
                <a:cs typeface="Segoe Print"/>
              </a:rPr>
              <a:t>Find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vertex </a:t>
            </a:r>
            <a:r>
              <a:rPr sz="1300" b="1" dirty="0">
                <a:latin typeface="Segoe Print"/>
                <a:cs typeface="Segoe Print"/>
              </a:rPr>
              <a:t>of</a:t>
            </a:r>
            <a:r>
              <a:rPr sz="1300" b="1" spc="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the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parabola	x</a:t>
            </a:r>
            <a:r>
              <a:rPr sz="1350" b="1" spc="-7" baseline="30864" dirty="0">
                <a:latin typeface="Segoe Print"/>
                <a:cs typeface="Segoe Print"/>
              </a:rPr>
              <a:t>2  </a:t>
            </a:r>
            <a:r>
              <a:rPr sz="1300" b="1" spc="-10" dirty="0">
                <a:latin typeface="Segoe Print"/>
                <a:cs typeface="Segoe Print"/>
              </a:rPr>
              <a:t>=4</a:t>
            </a:r>
            <a:r>
              <a:rPr sz="1300" b="1" spc="2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y-2</a:t>
            </a:r>
            <a:r>
              <a:rPr sz="1300" b="1" spc="12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.	</a:t>
            </a: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Ans.</a:t>
            </a:r>
            <a:r>
              <a:rPr sz="1300" b="1" spc="-5" dirty="0">
                <a:latin typeface="Segoe Print"/>
                <a:cs typeface="Segoe Print"/>
              </a:rPr>
              <a:t>	0,2</a:t>
            </a:r>
            <a:r>
              <a:rPr sz="1950" spc="367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860"/>
              </a:spcBef>
            </a:pPr>
            <a:r>
              <a:rPr sz="1350" b="1" i="1" spc="-5" dirty="0">
                <a:latin typeface="Cambria Math"/>
                <a:cs typeface="Cambria Math"/>
              </a:rPr>
              <a:t>/</a:t>
            </a:r>
            <a:r>
              <a:rPr sz="1300" b="1" spc="-5" dirty="0">
                <a:latin typeface="Segoe Print"/>
                <a:cs typeface="Segoe Print"/>
              </a:rPr>
              <a:t>Find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equation of the directrix of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parabola y</a:t>
            </a:r>
            <a:r>
              <a:rPr sz="1350" b="1" spc="-7" baseline="30864" dirty="0">
                <a:latin typeface="Segoe Print"/>
                <a:cs typeface="Segoe Print"/>
              </a:rPr>
              <a:t>2 </a:t>
            </a:r>
            <a:r>
              <a:rPr sz="1300" b="1" spc="-5" dirty="0">
                <a:latin typeface="Segoe Print"/>
                <a:cs typeface="Segoe Print"/>
              </a:rPr>
              <a:t>=16x. </a:t>
            </a: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Ans.</a:t>
            </a:r>
            <a:r>
              <a:rPr sz="1300" b="1" spc="-28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x=-4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815"/>
              </a:spcBef>
              <a:tabLst>
                <a:tab pos="4467860" algn="l"/>
                <a:tab pos="4984750" algn="l"/>
              </a:tabLst>
            </a:pPr>
            <a:r>
              <a:rPr sz="1350" b="1" i="1" spc="-5" dirty="0">
                <a:latin typeface="Cambria Math"/>
                <a:cs typeface="Cambria Math"/>
              </a:rPr>
              <a:t>/</a:t>
            </a:r>
            <a:r>
              <a:rPr sz="1300" b="1" spc="-5" dirty="0">
                <a:latin typeface="Segoe Print"/>
                <a:cs typeface="Segoe Print"/>
              </a:rPr>
              <a:t>Find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vertix </a:t>
            </a:r>
            <a:r>
              <a:rPr sz="1300" b="1" dirty="0">
                <a:latin typeface="Segoe Print"/>
                <a:cs typeface="Segoe Print"/>
              </a:rPr>
              <a:t>of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parabola</a:t>
            </a:r>
            <a:r>
              <a:rPr sz="1300" b="1" spc="105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3x+2y</a:t>
            </a:r>
            <a:r>
              <a:rPr sz="1350" b="1" baseline="30864" dirty="0">
                <a:latin typeface="Segoe Print"/>
                <a:cs typeface="Segoe Print"/>
              </a:rPr>
              <a:t>2</a:t>
            </a:r>
            <a:r>
              <a:rPr sz="1300" b="1" dirty="0">
                <a:latin typeface="Segoe Print"/>
                <a:cs typeface="Segoe Print"/>
              </a:rPr>
              <a:t>-4y</a:t>
            </a:r>
            <a:r>
              <a:rPr sz="1300" b="1" spc="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+7=0.	</a:t>
            </a: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Ans.</a:t>
            </a:r>
            <a:r>
              <a:rPr sz="1300" b="1" spc="-5" dirty="0">
                <a:latin typeface="Segoe Print"/>
                <a:cs typeface="Segoe Print"/>
              </a:rPr>
              <a:t>	(-5/3,1)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  <a:tabLst>
                <a:tab pos="4661535" algn="l"/>
                <a:tab pos="5179695" algn="l"/>
              </a:tabLst>
            </a:pPr>
            <a:r>
              <a:rPr sz="1350" b="1" i="1" spc="-15" dirty="0">
                <a:latin typeface="Cambria Math"/>
                <a:cs typeface="Cambria Math"/>
              </a:rPr>
              <a:t>/</a:t>
            </a:r>
            <a:r>
              <a:rPr sz="1300" b="1" spc="-5" dirty="0">
                <a:latin typeface="Segoe Print"/>
                <a:cs typeface="Segoe Print"/>
              </a:rPr>
              <a:t>Find</a:t>
            </a:r>
            <a:r>
              <a:rPr sz="1300" b="1" spc="-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e focus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o</a:t>
            </a:r>
            <a:r>
              <a:rPr sz="1300" b="1" spc="-5" dirty="0">
                <a:latin typeface="Segoe Print"/>
                <a:cs typeface="Segoe Print"/>
              </a:rPr>
              <a:t>f</a:t>
            </a:r>
            <a:r>
              <a:rPr sz="1300" b="1" spc="1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e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parab</a:t>
            </a:r>
            <a:r>
              <a:rPr sz="1300" b="1" spc="-10" dirty="0">
                <a:latin typeface="Segoe Print"/>
                <a:cs typeface="Segoe Print"/>
              </a:rPr>
              <a:t>o</a:t>
            </a:r>
            <a:r>
              <a:rPr sz="1300" b="1" spc="-5" dirty="0">
                <a:latin typeface="Segoe Print"/>
                <a:cs typeface="Segoe Print"/>
              </a:rPr>
              <a:t>la</a:t>
            </a:r>
            <a:r>
              <a:rPr sz="1300" b="1" spc="2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900" b="1" baseline="69444" dirty="0">
                <a:latin typeface="Segoe Print"/>
                <a:cs typeface="Segoe Print"/>
              </a:rPr>
              <a:t>2</a:t>
            </a:r>
            <a:r>
              <a:rPr sz="900" b="1" spc="-284" baseline="69444" dirty="0">
                <a:latin typeface="Segoe Print"/>
                <a:cs typeface="Segoe Print"/>
              </a:rPr>
              <a:t> 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dirty="0">
                <a:latin typeface="Segoe Print"/>
                <a:cs typeface="Segoe Print"/>
              </a:rPr>
              <a:t>4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4y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8</a:t>
            </a:r>
            <a:r>
              <a:rPr sz="1300" b="1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0.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u="heavy" spc="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A</a:t>
            </a:r>
            <a:r>
              <a:rPr sz="1300" b="1" u="heavy" spc="-1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n</a:t>
            </a: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s.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10" dirty="0">
                <a:latin typeface="Segoe Print"/>
                <a:cs typeface="Segoe Print"/>
              </a:rPr>
              <a:t>(</a:t>
            </a:r>
            <a:r>
              <a:rPr sz="1300" b="1" spc="-5" dirty="0">
                <a:latin typeface="Segoe Print"/>
                <a:cs typeface="Segoe Print"/>
              </a:rPr>
              <a:t>2,2)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66268" y="10103172"/>
            <a:ext cx="247650" cy="257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fld id="{81D60167-4931-47E6-BA6A-407CBD079E47}" type="slidenum">
              <a:rPr sz="1400" spc="65" dirty="0">
                <a:latin typeface="Calibri"/>
                <a:cs typeface="Calibri"/>
              </a:rPr>
              <a:t>2</a:t>
            </a:fld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644" y="424637"/>
            <a:ext cx="2390140" cy="702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1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19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67654" y="434593"/>
            <a:ext cx="144907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408170" y="1983358"/>
            <a:ext cx="1833245" cy="14867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452620" y="3668648"/>
            <a:ext cx="1749298" cy="136766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07390" y="1354200"/>
            <a:ext cx="63500" cy="152400"/>
          </a:xfrm>
          <a:custGeom>
            <a:avLst/>
            <a:gdLst/>
            <a:ahLst/>
            <a:cxnLst/>
            <a:rect l="l" t="t" r="r" b="b"/>
            <a:pathLst>
              <a:path w="63500" h="152400">
                <a:moveTo>
                  <a:pt x="60169" y="12953"/>
                </a:moveTo>
                <a:lnTo>
                  <a:pt x="39865" y="12953"/>
                </a:lnTo>
                <a:lnTo>
                  <a:pt x="41376" y="13588"/>
                </a:lnTo>
                <a:lnTo>
                  <a:pt x="43510" y="16636"/>
                </a:lnTo>
                <a:lnTo>
                  <a:pt x="44056" y="18541"/>
                </a:lnTo>
                <a:lnTo>
                  <a:pt x="43941" y="24002"/>
                </a:lnTo>
                <a:lnTo>
                  <a:pt x="43853" y="25526"/>
                </a:lnTo>
                <a:lnTo>
                  <a:pt x="43738" y="26161"/>
                </a:lnTo>
                <a:lnTo>
                  <a:pt x="42964" y="29336"/>
                </a:lnTo>
                <a:lnTo>
                  <a:pt x="41795" y="34671"/>
                </a:lnTo>
                <a:lnTo>
                  <a:pt x="36811" y="56749"/>
                </a:lnTo>
                <a:lnTo>
                  <a:pt x="26695" y="100857"/>
                </a:lnTo>
                <a:lnTo>
                  <a:pt x="21704" y="122935"/>
                </a:lnTo>
                <a:lnTo>
                  <a:pt x="1181" y="147700"/>
                </a:lnTo>
                <a:lnTo>
                  <a:pt x="368" y="150494"/>
                </a:lnTo>
                <a:lnTo>
                  <a:pt x="0" y="151891"/>
                </a:lnTo>
                <a:lnTo>
                  <a:pt x="44488" y="151891"/>
                </a:lnTo>
                <a:lnTo>
                  <a:pt x="45351" y="147700"/>
                </a:lnTo>
                <a:lnTo>
                  <a:pt x="39979" y="147319"/>
                </a:lnTo>
                <a:lnTo>
                  <a:pt x="36525" y="146430"/>
                </a:lnTo>
                <a:lnTo>
                  <a:pt x="35140" y="144906"/>
                </a:lnTo>
                <a:lnTo>
                  <a:pt x="33654" y="143382"/>
                </a:lnTo>
                <a:lnTo>
                  <a:pt x="32880" y="141350"/>
                </a:lnTo>
                <a:lnTo>
                  <a:pt x="32880" y="135508"/>
                </a:lnTo>
                <a:lnTo>
                  <a:pt x="33667" y="130175"/>
                </a:lnTo>
                <a:lnTo>
                  <a:pt x="35255" y="122935"/>
                </a:lnTo>
                <a:lnTo>
                  <a:pt x="42158" y="92190"/>
                </a:lnTo>
                <a:lnTo>
                  <a:pt x="56170" y="30745"/>
                </a:lnTo>
                <a:lnTo>
                  <a:pt x="60169" y="12953"/>
                </a:lnTo>
                <a:close/>
              </a:path>
              <a:path w="63500" h="152400">
                <a:moveTo>
                  <a:pt x="63080" y="0"/>
                </a:moveTo>
                <a:lnTo>
                  <a:pt x="58991" y="0"/>
                </a:lnTo>
                <a:lnTo>
                  <a:pt x="29768" y="10413"/>
                </a:lnTo>
                <a:lnTo>
                  <a:pt x="30729" y="13588"/>
                </a:lnTo>
                <a:lnTo>
                  <a:pt x="30937" y="14350"/>
                </a:lnTo>
                <a:lnTo>
                  <a:pt x="34061" y="13334"/>
                </a:lnTo>
                <a:lnTo>
                  <a:pt x="36423" y="12953"/>
                </a:lnTo>
                <a:lnTo>
                  <a:pt x="60169" y="12953"/>
                </a:lnTo>
                <a:lnTo>
                  <a:pt x="63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91108" y="1486407"/>
            <a:ext cx="17780" cy="22225"/>
          </a:xfrm>
          <a:custGeom>
            <a:avLst/>
            <a:gdLst/>
            <a:ahLst/>
            <a:cxnLst/>
            <a:rect l="l" t="t" r="r" b="b"/>
            <a:pathLst>
              <a:path w="17779" h="22225">
                <a:moveTo>
                  <a:pt x="11175" y="0"/>
                </a:moveTo>
                <a:lnTo>
                  <a:pt x="6235" y="0"/>
                </a:lnTo>
                <a:lnTo>
                  <a:pt x="4178" y="1016"/>
                </a:lnTo>
                <a:lnTo>
                  <a:pt x="2578" y="3175"/>
                </a:lnTo>
                <a:lnTo>
                  <a:pt x="876" y="5333"/>
                </a:lnTo>
                <a:lnTo>
                  <a:pt x="0" y="7874"/>
                </a:lnTo>
                <a:lnTo>
                  <a:pt x="0" y="14224"/>
                </a:lnTo>
                <a:lnTo>
                  <a:pt x="876" y="16764"/>
                </a:lnTo>
                <a:lnTo>
                  <a:pt x="2578" y="18923"/>
                </a:lnTo>
                <a:lnTo>
                  <a:pt x="4178" y="21081"/>
                </a:lnTo>
                <a:lnTo>
                  <a:pt x="6235" y="22225"/>
                </a:lnTo>
                <a:lnTo>
                  <a:pt x="11175" y="22225"/>
                </a:lnTo>
                <a:lnTo>
                  <a:pt x="13233" y="21081"/>
                </a:lnTo>
                <a:lnTo>
                  <a:pt x="16636" y="16764"/>
                </a:lnTo>
                <a:lnTo>
                  <a:pt x="17513" y="14224"/>
                </a:lnTo>
                <a:lnTo>
                  <a:pt x="17513" y="7874"/>
                </a:lnTo>
                <a:lnTo>
                  <a:pt x="16636" y="5333"/>
                </a:lnTo>
                <a:lnTo>
                  <a:pt x="13233" y="1016"/>
                </a:lnTo>
                <a:lnTo>
                  <a:pt x="111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40232" y="1354200"/>
            <a:ext cx="63500" cy="152400"/>
          </a:xfrm>
          <a:custGeom>
            <a:avLst/>
            <a:gdLst/>
            <a:ahLst/>
            <a:cxnLst/>
            <a:rect l="l" t="t" r="r" b="b"/>
            <a:pathLst>
              <a:path w="63500" h="152400">
                <a:moveTo>
                  <a:pt x="60178" y="12953"/>
                </a:moveTo>
                <a:lnTo>
                  <a:pt x="39878" y="12953"/>
                </a:lnTo>
                <a:lnTo>
                  <a:pt x="41389" y="13588"/>
                </a:lnTo>
                <a:lnTo>
                  <a:pt x="43510" y="16636"/>
                </a:lnTo>
                <a:lnTo>
                  <a:pt x="44056" y="18541"/>
                </a:lnTo>
                <a:lnTo>
                  <a:pt x="44056" y="22605"/>
                </a:lnTo>
                <a:lnTo>
                  <a:pt x="43840" y="25526"/>
                </a:lnTo>
                <a:lnTo>
                  <a:pt x="43751" y="26161"/>
                </a:lnTo>
                <a:lnTo>
                  <a:pt x="42951" y="29336"/>
                </a:lnTo>
                <a:lnTo>
                  <a:pt x="41808" y="34671"/>
                </a:lnTo>
                <a:lnTo>
                  <a:pt x="36815" y="56749"/>
                </a:lnTo>
                <a:lnTo>
                  <a:pt x="26690" y="100857"/>
                </a:lnTo>
                <a:lnTo>
                  <a:pt x="21704" y="122935"/>
                </a:lnTo>
                <a:lnTo>
                  <a:pt x="1168" y="147700"/>
                </a:lnTo>
                <a:lnTo>
                  <a:pt x="0" y="151891"/>
                </a:lnTo>
                <a:lnTo>
                  <a:pt x="44488" y="151891"/>
                </a:lnTo>
                <a:lnTo>
                  <a:pt x="45339" y="147700"/>
                </a:lnTo>
                <a:lnTo>
                  <a:pt x="39966" y="147319"/>
                </a:lnTo>
                <a:lnTo>
                  <a:pt x="36525" y="146430"/>
                </a:lnTo>
                <a:lnTo>
                  <a:pt x="35153" y="144906"/>
                </a:lnTo>
                <a:lnTo>
                  <a:pt x="33642" y="143382"/>
                </a:lnTo>
                <a:lnTo>
                  <a:pt x="32893" y="141350"/>
                </a:lnTo>
                <a:lnTo>
                  <a:pt x="32893" y="135508"/>
                </a:lnTo>
                <a:lnTo>
                  <a:pt x="33667" y="130175"/>
                </a:lnTo>
                <a:lnTo>
                  <a:pt x="35242" y="122935"/>
                </a:lnTo>
                <a:lnTo>
                  <a:pt x="42153" y="92190"/>
                </a:lnTo>
                <a:lnTo>
                  <a:pt x="56175" y="30745"/>
                </a:lnTo>
                <a:lnTo>
                  <a:pt x="60178" y="12953"/>
                </a:lnTo>
                <a:close/>
              </a:path>
              <a:path w="63500" h="152400">
                <a:moveTo>
                  <a:pt x="63093" y="0"/>
                </a:moveTo>
                <a:lnTo>
                  <a:pt x="59004" y="0"/>
                </a:lnTo>
                <a:lnTo>
                  <a:pt x="29756" y="10413"/>
                </a:lnTo>
                <a:lnTo>
                  <a:pt x="30568" y="12953"/>
                </a:lnTo>
                <a:lnTo>
                  <a:pt x="30949" y="14350"/>
                </a:lnTo>
                <a:lnTo>
                  <a:pt x="34061" y="13334"/>
                </a:lnTo>
                <a:lnTo>
                  <a:pt x="36423" y="12953"/>
                </a:lnTo>
                <a:lnTo>
                  <a:pt x="60178" y="12953"/>
                </a:lnTo>
                <a:lnTo>
                  <a:pt x="6309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920724" y="1354200"/>
            <a:ext cx="80645" cy="152400"/>
          </a:xfrm>
          <a:custGeom>
            <a:avLst/>
            <a:gdLst/>
            <a:ahLst/>
            <a:cxnLst/>
            <a:rect l="l" t="t" r="r" b="b"/>
            <a:pathLst>
              <a:path w="80644" h="152400">
                <a:moveTo>
                  <a:pt x="77861" y="16763"/>
                </a:moveTo>
                <a:lnTo>
                  <a:pt x="51688" y="16763"/>
                </a:lnTo>
                <a:lnTo>
                  <a:pt x="56489" y="19050"/>
                </a:lnTo>
                <a:lnTo>
                  <a:pt x="60292" y="24002"/>
                </a:lnTo>
                <a:lnTo>
                  <a:pt x="63792" y="28701"/>
                </a:lnTo>
                <a:lnTo>
                  <a:pt x="65684" y="34925"/>
                </a:lnTo>
                <a:lnTo>
                  <a:pt x="65684" y="42544"/>
                </a:lnTo>
                <a:lnTo>
                  <a:pt x="49956" y="85353"/>
                </a:lnTo>
                <a:lnTo>
                  <a:pt x="20320" y="124108"/>
                </a:lnTo>
                <a:lnTo>
                  <a:pt x="0" y="147700"/>
                </a:lnTo>
                <a:lnTo>
                  <a:pt x="0" y="151891"/>
                </a:lnTo>
                <a:lnTo>
                  <a:pt x="58369" y="151891"/>
                </a:lnTo>
                <a:lnTo>
                  <a:pt x="60795" y="144464"/>
                </a:lnTo>
                <a:lnTo>
                  <a:pt x="63640" y="135889"/>
                </a:lnTo>
                <a:lnTo>
                  <a:pt x="16992" y="135889"/>
                </a:lnTo>
                <a:lnTo>
                  <a:pt x="30381" y="120441"/>
                </a:lnTo>
                <a:lnTo>
                  <a:pt x="42444" y="106029"/>
                </a:lnTo>
                <a:lnTo>
                  <a:pt x="67338" y="72094"/>
                </a:lnTo>
                <a:lnTo>
                  <a:pt x="80302" y="39624"/>
                </a:lnTo>
                <a:lnTo>
                  <a:pt x="80259" y="23875"/>
                </a:lnTo>
                <a:lnTo>
                  <a:pt x="77861" y="16763"/>
                </a:lnTo>
                <a:close/>
              </a:path>
              <a:path w="80644" h="152400">
                <a:moveTo>
                  <a:pt x="68148" y="122300"/>
                </a:moveTo>
                <a:lnTo>
                  <a:pt x="64719" y="122300"/>
                </a:lnTo>
                <a:lnTo>
                  <a:pt x="63347" y="126491"/>
                </a:lnTo>
                <a:lnTo>
                  <a:pt x="61137" y="129666"/>
                </a:lnTo>
                <a:lnTo>
                  <a:pt x="58153" y="132206"/>
                </a:lnTo>
                <a:lnTo>
                  <a:pt x="55067" y="134619"/>
                </a:lnTo>
                <a:lnTo>
                  <a:pt x="51155" y="135889"/>
                </a:lnTo>
                <a:lnTo>
                  <a:pt x="63640" y="135889"/>
                </a:lnTo>
                <a:lnTo>
                  <a:pt x="68148" y="122300"/>
                </a:lnTo>
                <a:close/>
              </a:path>
              <a:path w="80644" h="152400">
                <a:moveTo>
                  <a:pt x="61264" y="0"/>
                </a:moveTo>
                <a:lnTo>
                  <a:pt x="47294" y="0"/>
                </a:lnTo>
                <a:lnTo>
                  <a:pt x="41224" y="2539"/>
                </a:lnTo>
                <a:lnTo>
                  <a:pt x="22682" y="29844"/>
                </a:lnTo>
                <a:lnTo>
                  <a:pt x="23685" y="30479"/>
                </a:lnTo>
                <a:lnTo>
                  <a:pt x="24688" y="30987"/>
                </a:lnTo>
                <a:lnTo>
                  <a:pt x="25692" y="31623"/>
                </a:lnTo>
                <a:lnTo>
                  <a:pt x="30886" y="21716"/>
                </a:lnTo>
                <a:lnTo>
                  <a:pt x="37630" y="16763"/>
                </a:lnTo>
                <a:lnTo>
                  <a:pt x="77861" y="16763"/>
                </a:lnTo>
                <a:lnTo>
                  <a:pt x="77647" y="16128"/>
                </a:lnTo>
                <a:lnTo>
                  <a:pt x="72669" y="9651"/>
                </a:lnTo>
                <a:lnTo>
                  <a:pt x="67665" y="3301"/>
                </a:lnTo>
                <a:lnTo>
                  <a:pt x="612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130566" y="1346834"/>
            <a:ext cx="637146" cy="16497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07390" y="1354200"/>
            <a:ext cx="63500" cy="152400"/>
          </a:xfrm>
          <a:custGeom>
            <a:avLst/>
            <a:gdLst/>
            <a:ahLst/>
            <a:cxnLst/>
            <a:rect l="l" t="t" r="r" b="b"/>
            <a:pathLst>
              <a:path w="63500" h="152400">
                <a:moveTo>
                  <a:pt x="63080" y="0"/>
                </a:moveTo>
                <a:lnTo>
                  <a:pt x="56170" y="30745"/>
                </a:lnTo>
                <a:lnTo>
                  <a:pt x="49163" y="61468"/>
                </a:lnTo>
                <a:lnTo>
                  <a:pt x="42158" y="92190"/>
                </a:lnTo>
                <a:lnTo>
                  <a:pt x="35255" y="122935"/>
                </a:lnTo>
                <a:lnTo>
                  <a:pt x="33667" y="130175"/>
                </a:lnTo>
                <a:lnTo>
                  <a:pt x="32880" y="135508"/>
                </a:lnTo>
                <a:lnTo>
                  <a:pt x="32880" y="138556"/>
                </a:lnTo>
                <a:lnTo>
                  <a:pt x="32880" y="141350"/>
                </a:lnTo>
                <a:lnTo>
                  <a:pt x="33654" y="143382"/>
                </a:lnTo>
                <a:lnTo>
                  <a:pt x="35140" y="144906"/>
                </a:lnTo>
                <a:lnTo>
                  <a:pt x="36525" y="146430"/>
                </a:lnTo>
                <a:lnTo>
                  <a:pt x="39979" y="147319"/>
                </a:lnTo>
                <a:lnTo>
                  <a:pt x="45351" y="147700"/>
                </a:lnTo>
                <a:lnTo>
                  <a:pt x="45072" y="149098"/>
                </a:lnTo>
                <a:lnTo>
                  <a:pt x="44767" y="150494"/>
                </a:lnTo>
                <a:lnTo>
                  <a:pt x="44488" y="151891"/>
                </a:lnTo>
                <a:lnTo>
                  <a:pt x="33363" y="151891"/>
                </a:lnTo>
                <a:lnTo>
                  <a:pt x="22239" y="151891"/>
                </a:lnTo>
                <a:lnTo>
                  <a:pt x="11117" y="151891"/>
                </a:lnTo>
                <a:lnTo>
                  <a:pt x="0" y="151891"/>
                </a:lnTo>
                <a:lnTo>
                  <a:pt x="368" y="150494"/>
                </a:lnTo>
                <a:lnTo>
                  <a:pt x="787" y="149098"/>
                </a:lnTo>
                <a:lnTo>
                  <a:pt x="1181" y="147700"/>
                </a:lnTo>
                <a:lnTo>
                  <a:pt x="5905" y="147574"/>
                </a:lnTo>
                <a:lnTo>
                  <a:pt x="21704" y="122935"/>
                </a:lnTo>
                <a:lnTo>
                  <a:pt x="26695" y="100857"/>
                </a:lnTo>
                <a:lnTo>
                  <a:pt x="31754" y="78803"/>
                </a:lnTo>
                <a:lnTo>
                  <a:pt x="36811" y="56749"/>
                </a:lnTo>
                <a:lnTo>
                  <a:pt x="41795" y="34671"/>
                </a:lnTo>
                <a:lnTo>
                  <a:pt x="42964" y="29336"/>
                </a:lnTo>
                <a:lnTo>
                  <a:pt x="43738" y="26161"/>
                </a:lnTo>
                <a:lnTo>
                  <a:pt x="43853" y="25526"/>
                </a:lnTo>
                <a:lnTo>
                  <a:pt x="43941" y="24002"/>
                </a:lnTo>
                <a:lnTo>
                  <a:pt x="44056" y="22605"/>
                </a:lnTo>
                <a:lnTo>
                  <a:pt x="44056" y="21208"/>
                </a:lnTo>
                <a:lnTo>
                  <a:pt x="44056" y="18541"/>
                </a:lnTo>
                <a:lnTo>
                  <a:pt x="43510" y="16636"/>
                </a:lnTo>
                <a:lnTo>
                  <a:pt x="42443" y="15112"/>
                </a:lnTo>
                <a:lnTo>
                  <a:pt x="41376" y="13588"/>
                </a:lnTo>
                <a:lnTo>
                  <a:pt x="39865" y="12953"/>
                </a:lnTo>
                <a:lnTo>
                  <a:pt x="37922" y="12953"/>
                </a:lnTo>
                <a:lnTo>
                  <a:pt x="36423" y="12953"/>
                </a:lnTo>
                <a:lnTo>
                  <a:pt x="34061" y="13334"/>
                </a:lnTo>
                <a:lnTo>
                  <a:pt x="30937" y="14350"/>
                </a:lnTo>
                <a:lnTo>
                  <a:pt x="30556" y="12953"/>
                </a:lnTo>
                <a:lnTo>
                  <a:pt x="30149" y="11683"/>
                </a:lnTo>
                <a:lnTo>
                  <a:pt x="29768" y="10413"/>
                </a:lnTo>
                <a:lnTo>
                  <a:pt x="37070" y="7786"/>
                </a:lnTo>
                <a:lnTo>
                  <a:pt x="44380" y="5206"/>
                </a:lnTo>
                <a:lnTo>
                  <a:pt x="51689" y="2627"/>
                </a:lnTo>
                <a:lnTo>
                  <a:pt x="58991" y="0"/>
                </a:lnTo>
                <a:lnTo>
                  <a:pt x="60350" y="0"/>
                </a:lnTo>
                <a:lnTo>
                  <a:pt x="61721" y="0"/>
                </a:lnTo>
                <a:lnTo>
                  <a:pt x="63080" y="0"/>
                </a:lnTo>
                <a:close/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91108" y="1486407"/>
            <a:ext cx="17780" cy="22225"/>
          </a:xfrm>
          <a:custGeom>
            <a:avLst/>
            <a:gdLst/>
            <a:ahLst/>
            <a:cxnLst/>
            <a:rect l="l" t="t" r="r" b="b"/>
            <a:pathLst>
              <a:path w="17779" h="22225">
                <a:moveTo>
                  <a:pt x="8712" y="0"/>
                </a:moveTo>
                <a:lnTo>
                  <a:pt x="11175" y="0"/>
                </a:lnTo>
                <a:lnTo>
                  <a:pt x="13233" y="1016"/>
                </a:lnTo>
                <a:lnTo>
                  <a:pt x="14935" y="3175"/>
                </a:lnTo>
                <a:lnTo>
                  <a:pt x="16636" y="5333"/>
                </a:lnTo>
                <a:lnTo>
                  <a:pt x="17513" y="7874"/>
                </a:lnTo>
                <a:lnTo>
                  <a:pt x="17513" y="11049"/>
                </a:lnTo>
                <a:lnTo>
                  <a:pt x="17513" y="14224"/>
                </a:lnTo>
                <a:lnTo>
                  <a:pt x="16636" y="16764"/>
                </a:lnTo>
                <a:lnTo>
                  <a:pt x="14935" y="18923"/>
                </a:lnTo>
                <a:lnTo>
                  <a:pt x="13233" y="21081"/>
                </a:lnTo>
                <a:lnTo>
                  <a:pt x="11175" y="22225"/>
                </a:lnTo>
                <a:lnTo>
                  <a:pt x="8712" y="22225"/>
                </a:lnTo>
                <a:lnTo>
                  <a:pt x="6235" y="22225"/>
                </a:lnTo>
                <a:lnTo>
                  <a:pt x="4178" y="21081"/>
                </a:lnTo>
                <a:lnTo>
                  <a:pt x="2578" y="18923"/>
                </a:lnTo>
                <a:lnTo>
                  <a:pt x="876" y="16764"/>
                </a:lnTo>
                <a:lnTo>
                  <a:pt x="0" y="14224"/>
                </a:lnTo>
                <a:lnTo>
                  <a:pt x="0" y="11049"/>
                </a:lnTo>
                <a:lnTo>
                  <a:pt x="0" y="7874"/>
                </a:lnTo>
                <a:lnTo>
                  <a:pt x="876" y="5333"/>
                </a:lnTo>
                <a:lnTo>
                  <a:pt x="2578" y="3175"/>
                </a:lnTo>
                <a:lnTo>
                  <a:pt x="4178" y="1016"/>
                </a:lnTo>
                <a:lnTo>
                  <a:pt x="6235" y="0"/>
                </a:lnTo>
                <a:lnTo>
                  <a:pt x="8712" y="0"/>
                </a:lnTo>
                <a:close/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40232" y="1354200"/>
            <a:ext cx="63500" cy="152400"/>
          </a:xfrm>
          <a:custGeom>
            <a:avLst/>
            <a:gdLst/>
            <a:ahLst/>
            <a:cxnLst/>
            <a:rect l="l" t="t" r="r" b="b"/>
            <a:pathLst>
              <a:path w="63500" h="152400">
                <a:moveTo>
                  <a:pt x="63093" y="0"/>
                </a:moveTo>
                <a:lnTo>
                  <a:pt x="56175" y="30745"/>
                </a:lnTo>
                <a:lnTo>
                  <a:pt x="49163" y="61468"/>
                </a:lnTo>
                <a:lnTo>
                  <a:pt x="42153" y="92190"/>
                </a:lnTo>
                <a:lnTo>
                  <a:pt x="35242" y="122935"/>
                </a:lnTo>
                <a:lnTo>
                  <a:pt x="33667" y="130175"/>
                </a:lnTo>
                <a:lnTo>
                  <a:pt x="32893" y="135508"/>
                </a:lnTo>
                <a:lnTo>
                  <a:pt x="32893" y="138556"/>
                </a:lnTo>
                <a:lnTo>
                  <a:pt x="32893" y="141350"/>
                </a:lnTo>
                <a:lnTo>
                  <a:pt x="33642" y="143382"/>
                </a:lnTo>
                <a:lnTo>
                  <a:pt x="35153" y="144906"/>
                </a:lnTo>
                <a:lnTo>
                  <a:pt x="36525" y="146430"/>
                </a:lnTo>
                <a:lnTo>
                  <a:pt x="39966" y="147319"/>
                </a:lnTo>
                <a:lnTo>
                  <a:pt x="45339" y="147700"/>
                </a:lnTo>
                <a:lnTo>
                  <a:pt x="45072" y="149098"/>
                </a:lnTo>
                <a:lnTo>
                  <a:pt x="44780" y="150494"/>
                </a:lnTo>
                <a:lnTo>
                  <a:pt x="44488" y="151891"/>
                </a:lnTo>
                <a:lnTo>
                  <a:pt x="33368" y="151891"/>
                </a:lnTo>
                <a:lnTo>
                  <a:pt x="22244" y="151891"/>
                </a:lnTo>
                <a:lnTo>
                  <a:pt x="11119" y="151891"/>
                </a:lnTo>
                <a:lnTo>
                  <a:pt x="0" y="151891"/>
                </a:lnTo>
                <a:lnTo>
                  <a:pt x="381" y="150494"/>
                </a:lnTo>
                <a:lnTo>
                  <a:pt x="787" y="149098"/>
                </a:lnTo>
                <a:lnTo>
                  <a:pt x="1168" y="147700"/>
                </a:lnTo>
                <a:lnTo>
                  <a:pt x="5905" y="147574"/>
                </a:lnTo>
                <a:lnTo>
                  <a:pt x="21704" y="122935"/>
                </a:lnTo>
                <a:lnTo>
                  <a:pt x="26690" y="100857"/>
                </a:lnTo>
                <a:lnTo>
                  <a:pt x="31751" y="78803"/>
                </a:lnTo>
                <a:lnTo>
                  <a:pt x="36815" y="56749"/>
                </a:lnTo>
                <a:lnTo>
                  <a:pt x="41808" y="34671"/>
                </a:lnTo>
                <a:lnTo>
                  <a:pt x="42951" y="29336"/>
                </a:lnTo>
                <a:lnTo>
                  <a:pt x="43751" y="26161"/>
                </a:lnTo>
                <a:lnTo>
                  <a:pt x="43840" y="25526"/>
                </a:lnTo>
                <a:lnTo>
                  <a:pt x="43954" y="24002"/>
                </a:lnTo>
                <a:lnTo>
                  <a:pt x="44056" y="22605"/>
                </a:lnTo>
                <a:lnTo>
                  <a:pt x="44056" y="21208"/>
                </a:lnTo>
                <a:lnTo>
                  <a:pt x="44056" y="18541"/>
                </a:lnTo>
                <a:lnTo>
                  <a:pt x="43510" y="16636"/>
                </a:lnTo>
                <a:lnTo>
                  <a:pt x="42456" y="15112"/>
                </a:lnTo>
                <a:lnTo>
                  <a:pt x="41389" y="13588"/>
                </a:lnTo>
                <a:lnTo>
                  <a:pt x="39878" y="12953"/>
                </a:lnTo>
                <a:lnTo>
                  <a:pt x="37934" y="12953"/>
                </a:lnTo>
                <a:lnTo>
                  <a:pt x="36423" y="12953"/>
                </a:lnTo>
                <a:lnTo>
                  <a:pt x="34061" y="13334"/>
                </a:lnTo>
                <a:lnTo>
                  <a:pt x="30949" y="14350"/>
                </a:lnTo>
                <a:lnTo>
                  <a:pt x="30568" y="12953"/>
                </a:lnTo>
                <a:lnTo>
                  <a:pt x="30149" y="11683"/>
                </a:lnTo>
                <a:lnTo>
                  <a:pt x="29756" y="10413"/>
                </a:lnTo>
                <a:lnTo>
                  <a:pt x="37062" y="7786"/>
                </a:lnTo>
                <a:lnTo>
                  <a:pt x="44380" y="5206"/>
                </a:lnTo>
                <a:lnTo>
                  <a:pt x="51698" y="2627"/>
                </a:lnTo>
                <a:lnTo>
                  <a:pt x="59004" y="0"/>
                </a:lnTo>
                <a:lnTo>
                  <a:pt x="60363" y="0"/>
                </a:lnTo>
                <a:lnTo>
                  <a:pt x="61721" y="0"/>
                </a:lnTo>
                <a:lnTo>
                  <a:pt x="63093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20724" y="1354200"/>
            <a:ext cx="80645" cy="152400"/>
          </a:xfrm>
          <a:custGeom>
            <a:avLst/>
            <a:gdLst/>
            <a:ahLst/>
            <a:cxnLst/>
            <a:rect l="l" t="t" r="r" b="b"/>
            <a:pathLst>
              <a:path w="80644" h="152400">
                <a:moveTo>
                  <a:pt x="58369" y="151891"/>
                </a:moveTo>
                <a:lnTo>
                  <a:pt x="43776" y="151891"/>
                </a:lnTo>
                <a:lnTo>
                  <a:pt x="29184" y="151891"/>
                </a:lnTo>
                <a:lnTo>
                  <a:pt x="14592" y="151891"/>
                </a:lnTo>
                <a:lnTo>
                  <a:pt x="0" y="151891"/>
                </a:lnTo>
                <a:lnTo>
                  <a:pt x="0" y="150494"/>
                </a:lnTo>
                <a:lnTo>
                  <a:pt x="0" y="149098"/>
                </a:lnTo>
                <a:lnTo>
                  <a:pt x="0" y="147700"/>
                </a:lnTo>
                <a:lnTo>
                  <a:pt x="20320" y="124108"/>
                </a:lnTo>
                <a:lnTo>
                  <a:pt x="49956" y="85353"/>
                </a:lnTo>
                <a:lnTo>
                  <a:pt x="65251" y="49688"/>
                </a:lnTo>
                <a:lnTo>
                  <a:pt x="65684" y="42544"/>
                </a:lnTo>
                <a:lnTo>
                  <a:pt x="65684" y="34925"/>
                </a:lnTo>
                <a:lnTo>
                  <a:pt x="63792" y="28701"/>
                </a:lnTo>
                <a:lnTo>
                  <a:pt x="60197" y="23875"/>
                </a:lnTo>
                <a:lnTo>
                  <a:pt x="56489" y="19050"/>
                </a:lnTo>
                <a:lnTo>
                  <a:pt x="51688" y="16763"/>
                </a:lnTo>
                <a:lnTo>
                  <a:pt x="45783" y="16763"/>
                </a:lnTo>
                <a:lnTo>
                  <a:pt x="37630" y="16763"/>
                </a:lnTo>
                <a:lnTo>
                  <a:pt x="30886" y="21716"/>
                </a:lnTo>
                <a:lnTo>
                  <a:pt x="25692" y="31623"/>
                </a:lnTo>
                <a:lnTo>
                  <a:pt x="24688" y="30987"/>
                </a:lnTo>
                <a:lnTo>
                  <a:pt x="23685" y="30479"/>
                </a:lnTo>
                <a:lnTo>
                  <a:pt x="22682" y="29844"/>
                </a:lnTo>
                <a:lnTo>
                  <a:pt x="25103" y="23195"/>
                </a:lnTo>
                <a:lnTo>
                  <a:pt x="47294" y="0"/>
                </a:lnTo>
                <a:lnTo>
                  <a:pt x="53860" y="0"/>
                </a:lnTo>
                <a:lnTo>
                  <a:pt x="61264" y="0"/>
                </a:lnTo>
                <a:lnTo>
                  <a:pt x="67665" y="3301"/>
                </a:lnTo>
                <a:lnTo>
                  <a:pt x="72669" y="9651"/>
                </a:lnTo>
                <a:lnTo>
                  <a:pt x="77647" y="16128"/>
                </a:lnTo>
                <a:lnTo>
                  <a:pt x="80302" y="24002"/>
                </a:lnTo>
                <a:lnTo>
                  <a:pt x="80302" y="33274"/>
                </a:lnTo>
                <a:lnTo>
                  <a:pt x="80302" y="39624"/>
                </a:lnTo>
                <a:lnTo>
                  <a:pt x="62229" y="79882"/>
                </a:lnTo>
                <a:lnTo>
                  <a:pt x="30381" y="120441"/>
                </a:lnTo>
                <a:lnTo>
                  <a:pt x="16992" y="135889"/>
                </a:lnTo>
                <a:lnTo>
                  <a:pt x="24349" y="135889"/>
                </a:lnTo>
                <a:lnTo>
                  <a:pt x="31711" y="135889"/>
                </a:lnTo>
                <a:lnTo>
                  <a:pt x="39073" y="135889"/>
                </a:lnTo>
                <a:lnTo>
                  <a:pt x="46431" y="135889"/>
                </a:lnTo>
                <a:lnTo>
                  <a:pt x="51155" y="135889"/>
                </a:lnTo>
                <a:lnTo>
                  <a:pt x="55067" y="134619"/>
                </a:lnTo>
                <a:lnTo>
                  <a:pt x="58153" y="132206"/>
                </a:lnTo>
                <a:lnTo>
                  <a:pt x="61137" y="129666"/>
                </a:lnTo>
                <a:lnTo>
                  <a:pt x="63347" y="126491"/>
                </a:lnTo>
                <a:lnTo>
                  <a:pt x="64719" y="122300"/>
                </a:lnTo>
                <a:lnTo>
                  <a:pt x="65862" y="122300"/>
                </a:lnTo>
                <a:lnTo>
                  <a:pt x="67005" y="122300"/>
                </a:lnTo>
                <a:lnTo>
                  <a:pt x="68148" y="122300"/>
                </a:lnTo>
                <a:lnTo>
                  <a:pt x="65714" y="129657"/>
                </a:lnTo>
                <a:lnTo>
                  <a:pt x="63253" y="137048"/>
                </a:lnTo>
                <a:lnTo>
                  <a:pt x="60795" y="144464"/>
                </a:lnTo>
                <a:lnTo>
                  <a:pt x="58369" y="151891"/>
                </a:lnTo>
                <a:close/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89152" y="1969642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89152" y="2161666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95248" y="1963546"/>
            <a:ext cx="0" cy="204470"/>
          </a:xfrm>
          <a:custGeom>
            <a:avLst/>
            <a:gdLst/>
            <a:ahLst/>
            <a:cxnLst/>
            <a:rect l="l" t="t" r="r" b="b"/>
            <a:pathLst>
              <a:path h="204469">
                <a:moveTo>
                  <a:pt x="0" y="0"/>
                </a:moveTo>
                <a:lnTo>
                  <a:pt x="0" y="20421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81176" y="1963546"/>
            <a:ext cx="0" cy="204470"/>
          </a:xfrm>
          <a:custGeom>
            <a:avLst/>
            <a:gdLst/>
            <a:ahLst/>
            <a:cxnLst/>
            <a:rect l="l" t="t" r="r" b="b"/>
            <a:pathLst>
              <a:path h="204469">
                <a:moveTo>
                  <a:pt x="0" y="0"/>
                </a:moveTo>
                <a:lnTo>
                  <a:pt x="0" y="204216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89152" y="3411600"/>
            <a:ext cx="204470" cy="0"/>
          </a:xfrm>
          <a:custGeom>
            <a:avLst/>
            <a:gdLst/>
            <a:ahLst/>
            <a:cxnLst/>
            <a:rect l="l" t="t" r="r" b="b"/>
            <a:pathLst>
              <a:path w="204469">
                <a:moveTo>
                  <a:pt x="0" y="0"/>
                </a:moveTo>
                <a:lnTo>
                  <a:pt x="20421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89152" y="3603625"/>
            <a:ext cx="204470" cy="0"/>
          </a:xfrm>
          <a:custGeom>
            <a:avLst/>
            <a:gdLst/>
            <a:ahLst/>
            <a:cxnLst/>
            <a:rect l="l" t="t" r="r" b="b"/>
            <a:pathLst>
              <a:path w="204469">
                <a:moveTo>
                  <a:pt x="0" y="0"/>
                </a:moveTo>
                <a:lnTo>
                  <a:pt x="20421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95248" y="3405504"/>
            <a:ext cx="0" cy="204470"/>
          </a:xfrm>
          <a:custGeom>
            <a:avLst/>
            <a:gdLst/>
            <a:ahLst/>
            <a:cxnLst/>
            <a:rect l="l" t="t" r="r" b="b"/>
            <a:pathLst>
              <a:path h="204470">
                <a:moveTo>
                  <a:pt x="0" y="0"/>
                </a:moveTo>
                <a:lnTo>
                  <a:pt x="0" y="20421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87272" y="3405504"/>
            <a:ext cx="0" cy="204470"/>
          </a:xfrm>
          <a:custGeom>
            <a:avLst/>
            <a:gdLst/>
            <a:ahLst/>
            <a:cxnLst/>
            <a:rect l="l" t="t" r="r" b="b"/>
            <a:pathLst>
              <a:path h="204470">
                <a:moveTo>
                  <a:pt x="0" y="0"/>
                </a:moveTo>
                <a:lnTo>
                  <a:pt x="0" y="204216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04215" y="5234558"/>
            <a:ext cx="288315" cy="1560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117447" y="5230494"/>
            <a:ext cx="817905" cy="20434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676452" y="1544244"/>
            <a:ext cx="5654040" cy="489458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1400" spc="-5" dirty="0">
                <a:latin typeface="Cambria"/>
                <a:cs typeface="Cambria"/>
              </a:rPr>
              <a:t>There are two </a:t>
            </a:r>
            <a:r>
              <a:rPr sz="1400" spc="-10" dirty="0">
                <a:latin typeface="Cambria"/>
                <a:cs typeface="Cambria"/>
              </a:rPr>
              <a:t>types </a:t>
            </a:r>
            <a:r>
              <a:rPr sz="1400" spc="-5" dirty="0">
                <a:latin typeface="Cambria"/>
                <a:cs typeface="Cambria"/>
              </a:rPr>
              <a:t>of</a:t>
            </a:r>
            <a:r>
              <a:rPr sz="1400" spc="2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intervals</a:t>
            </a:r>
            <a:endParaRPr sz="1400">
              <a:latin typeface="Cambria"/>
              <a:cs typeface="Cambria"/>
            </a:endParaRPr>
          </a:p>
          <a:p>
            <a:pPr marL="55244">
              <a:lnSpc>
                <a:spcPct val="100000"/>
              </a:lnSpc>
              <a:spcBef>
                <a:spcPts val="695"/>
              </a:spcBef>
              <a:tabLst>
                <a:tab pos="301625" algn="l"/>
              </a:tabLst>
            </a:pPr>
            <a:r>
              <a:rPr sz="1400" spc="-10" dirty="0">
                <a:latin typeface="Cambria Math"/>
                <a:cs typeface="Cambria Math"/>
              </a:rPr>
              <a:t>𝐴	</a:t>
            </a:r>
            <a:r>
              <a:rPr sz="1400" spc="-10" dirty="0">
                <a:latin typeface="Cambria"/>
                <a:cs typeface="Cambria"/>
              </a:rPr>
              <a:t>Finite </a:t>
            </a:r>
            <a:r>
              <a:rPr sz="1400" spc="-5" dirty="0">
                <a:latin typeface="Cambria"/>
                <a:cs typeface="Cambria"/>
              </a:rPr>
              <a:t>intervals</a:t>
            </a:r>
            <a:endParaRPr sz="1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400" spc="5" dirty="0">
                <a:latin typeface="Cambria Math"/>
                <a:cs typeface="Cambria Math"/>
              </a:rPr>
              <a:t>1)</a:t>
            </a:r>
            <a:r>
              <a:rPr sz="2100" spc="472" baseline="1984" dirty="0">
                <a:latin typeface="Cambria Math"/>
                <a:cs typeface="Cambria Math"/>
              </a:rPr>
              <a:t> </a:t>
            </a:r>
            <a:r>
              <a:rPr sz="1400" spc="15" dirty="0">
                <a:latin typeface="Cambria Math"/>
                <a:cs typeface="Cambria Math"/>
              </a:rPr>
              <a:t>𝑎, 𝑏</a:t>
            </a:r>
            <a:r>
              <a:rPr sz="2100" spc="22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⟹ </a:t>
            </a:r>
            <a:r>
              <a:rPr sz="1400" spc="-5" dirty="0">
                <a:latin typeface="Cambria Math"/>
                <a:cs typeface="Cambria Math"/>
              </a:rPr>
              <a:t>𝑎 </a:t>
            </a:r>
            <a:r>
              <a:rPr sz="1400" spc="-10" dirty="0">
                <a:latin typeface="Cambria Math"/>
                <a:cs typeface="Cambria Math"/>
              </a:rPr>
              <a:t>&lt;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&lt; </a:t>
            </a:r>
            <a:r>
              <a:rPr sz="1400" spc="-5" dirty="0">
                <a:latin typeface="Cambria Math"/>
                <a:cs typeface="Cambria Math"/>
              </a:rPr>
              <a:t>𝑏</a:t>
            </a:r>
            <a:r>
              <a:rPr sz="1400" spc="-10" dirty="0">
                <a:latin typeface="Cambria Math"/>
                <a:cs typeface="Cambria Math"/>
              </a:rPr>
              <a:t> ⟹ </a:t>
            </a:r>
            <a:r>
              <a:rPr sz="1400" spc="-5" dirty="0">
                <a:latin typeface="Cambria Math"/>
                <a:cs typeface="Cambria Math"/>
              </a:rPr>
              <a:t>𝑜𝑝𝑒𝑛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400" spc="5" dirty="0">
                <a:latin typeface="Cambria Math"/>
                <a:cs typeface="Cambria Math"/>
              </a:rPr>
              <a:t>2)</a:t>
            </a:r>
            <a:r>
              <a:rPr sz="2100" spc="472" baseline="1984" dirty="0">
                <a:latin typeface="Cambria Math"/>
                <a:cs typeface="Cambria Math"/>
              </a:rPr>
              <a:t> </a:t>
            </a:r>
            <a:r>
              <a:rPr sz="1400" spc="15" dirty="0">
                <a:latin typeface="Cambria Math"/>
                <a:cs typeface="Cambria Math"/>
              </a:rPr>
              <a:t>𝑎, 𝑏</a:t>
            </a:r>
            <a:r>
              <a:rPr sz="2100" spc="22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⟹ </a:t>
            </a:r>
            <a:r>
              <a:rPr sz="1400" spc="-5" dirty="0">
                <a:latin typeface="Cambria Math"/>
                <a:cs typeface="Cambria Math"/>
              </a:rPr>
              <a:t>𝑎 </a:t>
            </a:r>
            <a:r>
              <a:rPr sz="1400" spc="-10" dirty="0">
                <a:latin typeface="Cambria Math"/>
                <a:cs typeface="Cambria Math"/>
              </a:rPr>
              <a:t>≤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≤ </a:t>
            </a:r>
            <a:r>
              <a:rPr sz="1400" spc="-5" dirty="0">
                <a:latin typeface="Cambria Math"/>
                <a:cs typeface="Cambria Math"/>
              </a:rPr>
              <a:t>𝑏 </a:t>
            </a:r>
            <a:r>
              <a:rPr sz="1400" spc="-10" dirty="0">
                <a:latin typeface="Cambria Math"/>
                <a:cs typeface="Cambria Math"/>
              </a:rPr>
              <a:t>⟹</a:t>
            </a:r>
            <a:r>
              <a:rPr sz="1400" spc="1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𝑐𝑙𝑜𝑠𝑒𝑑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400" spc="5" dirty="0">
                <a:latin typeface="Cambria Math"/>
                <a:cs typeface="Cambria Math"/>
              </a:rPr>
              <a:t>3) </a:t>
            </a:r>
            <a:r>
              <a:rPr sz="2100" spc="472" baseline="1984" dirty="0">
                <a:latin typeface="Cambria Math"/>
                <a:cs typeface="Cambria Math"/>
              </a:rPr>
              <a:t> </a:t>
            </a:r>
            <a:r>
              <a:rPr sz="1400" spc="15" dirty="0">
                <a:latin typeface="Cambria Math"/>
                <a:cs typeface="Cambria Math"/>
              </a:rPr>
              <a:t>𝑎, 𝑏</a:t>
            </a:r>
            <a:r>
              <a:rPr sz="2100" spc="22" baseline="1984" dirty="0">
                <a:latin typeface="Cambria Math"/>
                <a:cs typeface="Cambria Math"/>
              </a:rPr>
              <a:t>   </a:t>
            </a:r>
            <a:r>
              <a:rPr sz="1400" spc="-10" dirty="0">
                <a:latin typeface="Cambria Math"/>
                <a:cs typeface="Cambria Math"/>
              </a:rPr>
              <a:t>⟹  </a:t>
            </a:r>
            <a:r>
              <a:rPr sz="1400" spc="-5" dirty="0">
                <a:latin typeface="Cambria Math"/>
                <a:cs typeface="Cambria Math"/>
              </a:rPr>
              <a:t>𝑎  </a:t>
            </a:r>
            <a:r>
              <a:rPr sz="1400" spc="-10" dirty="0">
                <a:latin typeface="Cambria Math"/>
                <a:cs typeface="Cambria Math"/>
              </a:rPr>
              <a:t>≤ </a:t>
            </a:r>
            <a:r>
              <a:rPr sz="1400" spc="-5" dirty="0">
                <a:latin typeface="Cambria Math"/>
                <a:cs typeface="Cambria Math"/>
              </a:rPr>
              <a:t>𝑥  </a:t>
            </a:r>
            <a:r>
              <a:rPr sz="1400" spc="-10" dirty="0">
                <a:latin typeface="Cambria Math"/>
                <a:cs typeface="Cambria Math"/>
              </a:rPr>
              <a:t>&lt; </a:t>
            </a:r>
            <a:r>
              <a:rPr sz="1400" spc="-5" dirty="0">
                <a:latin typeface="Cambria Math"/>
                <a:cs typeface="Cambria Math"/>
              </a:rPr>
              <a:t>𝑏  </a:t>
            </a:r>
            <a:r>
              <a:rPr sz="1400" spc="-10" dirty="0">
                <a:latin typeface="Cambria Math"/>
                <a:cs typeface="Cambria Math"/>
              </a:rPr>
              <a:t>⟹</a:t>
            </a:r>
            <a:r>
              <a:rPr sz="1400" spc="-7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ℎ𝑎𝑙𝑓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𝑜𝑝𝑒𝑛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400" spc="5" dirty="0">
                <a:latin typeface="Cambria Math"/>
                <a:cs typeface="Cambria Math"/>
              </a:rPr>
              <a:t>4) (𝑎, </a:t>
            </a:r>
            <a:r>
              <a:rPr sz="1400" spc="15" dirty="0">
                <a:latin typeface="Cambria Math"/>
                <a:cs typeface="Cambria Math"/>
              </a:rPr>
              <a:t>𝑏]  </a:t>
            </a:r>
            <a:r>
              <a:rPr sz="1400" spc="-10" dirty="0">
                <a:latin typeface="Cambria Math"/>
                <a:cs typeface="Cambria Math"/>
              </a:rPr>
              <a:t>⟹  </a:t>
            </a:r>
            <a:r>
              <a:rPr sz="1400" spc="-5" dirty="0">
                <a:latin typeface="Cambria Math"/>
                <a:cs typeface="Cambria Math"/>
              </a:rPr>
              <a:t>𝑎  </a:t>
            </a:r>
            <a:r>
              <a:rPr sz="1400" spc="-10" dirty="0">
                <a:latin typeface="Cambria Math"/>
                <a:cs typeface="Cambria Math"/>
              </a:rPr>
              <a:t>&lt; </a:t>
            </a:r>
            <a:r>
              <a:rPr sz="1400" spc="-5" dirty="0">
                <a:latin typeface="Cambria Math"/>
                <a:cs typeface="Cambria Math"/>
              </a:rPr>
              <a:t>𝑥  </a:t>
            </a:r>
            <a:r>
              <a:rPr sz="1400" spc="-10" dirty="0">
                <a:latin typeface="Cambria Math"/>
                <a:cs typeface="Cambria Math"/>
              </a:rPr>
              <a:t>≤ </a:t>
            </a:r>
            <a:r>
              <a:rPr sz="1400" spc="-5" dirty="0">
                <a:latin typeface="Cambria Math"/>
                <a:cs typeface="Cambria Math"/>
              </a:rPr>
              <a:t>𝑏  </a:t>
            </a:r>
            <a:r>
              <a:rPr sz="1400" spc="-10" dirty="0">
                <a:latin typeface="Cambria Math"/>
                <a:cs typeface="Cambria Math"/>
              </a:rPr>
              <a:t>⟹ </a:t>
            </a:r>
            <a:r>
              <a:rPr sz="1400" spc="-5" dirty="0">
                <a:latin typeface="Cambria Math"/>
                <a:cs typeface="Cambria Math"/>
              </a:rPr>
              <a:t>ℎ𝑎𝑙𝑓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7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𝑜𝑝𝑒𝑛</a:t>
            </a:r>
            <a:endParaRPr sz="1400">
              <a:latin typeface="Cambria Math"/>
              <a:cs typeface="Cambria Math"/>
            </a:endParaRPr>
          </a:p>
          <a:p>
            <a:pPr marL="55244">
              <a:lnSpc>
                <a:spcPct val="100000"/>
              </a:lnSpc>
              <a:spcBef>
                <a:spcPts val="695"/>
              </a:spcBef>
              <a:tabLst>
                <a:tab pos="307975" algn="l"/>
              </a:tabLst>
            </a:pPr>
            <a:r>
              <a:rPr sz="1400" spc="-10" dirty="0">
                <a:latin typeface="Cambria Math"/>
                <a:cs typeface="Cambria Math"/>
              </a:rPr>
              <a:t>𝐵	</a:t>
            </a:r>
            <a:r>
              <a:rPr sz="1400" spc="-5" dirty="0">
                <a:latin typeface="Cambria"/>
                <a:cs typeface="Cambria"/>
              </a:rPr>
              <a:t>Infinite</a:t>
            </a:r>
            <a:r>
              <a:rPr sz="1400" spc="-10" dirty="0">
                <a:latin typeface="Cambria"/>
                <a:cs typeface="Cambria"/>
              </a:rPr>
              <a:t> intervals</a:t>
            </a:r>
            <a:endParaRPr sz="1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400" spc="5" dirty="0">
                <a:latin typeface="Cambria Math"/>
                <a:cs typeface="Cambria Math"/>
              </a:rPr>
              <a:t>1)</a:t>
            </a:r>
            <a:r>
              <a:rPr sz="2100" spc="472" baseline="1984" dirty="0">
                <a:latin typeface="Cambria Math"/>
                <a:cs typeface="Cambria Math"/>
              </a:rPr>
              <a:t> </a:t>
            </a:r>
            <a:r>
              <a:rPr sz="1400" spc="15" dirty="0">
                <a:latin typeface="Cambria Math"/>
                <a:cs typeface="Cambria Math"/>
              </a:rPr>
              <a:t>𝑎, </a:t>
            </a:r>
            <a:r>
              <a:rPr sz="1400" spc="-20" dirty="0">
                <a:latin typeface="Cambria Math"/>
                <a:cs typeface="Cambria Math"/>
              </a:rPr>
              <a:t>∞</a:t>
            </a:r>
            <a:r>
              <a:rPr sz="2100" spc="-3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⟹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&gt; </a:t>
            </a:r>
            <a:r>
              <a:rPr sz="1400" spc="-5" dirty="0">
                <a:latin typeface="Cambria Math"/>
                <a:cs typeface="Cambria Math"/>
              </a:rPr>
              <a:t>𝑎 </a:t>
            </a:r>
            <a:r>
              <a:rPr sz="1400" spc="-10" dirty="0">
                <a:latin typeface="Cambria Math"/>
                <a:cs typeface="Cambria Math"/>
              </a:rPr>
              <a:t>⟹</a:t>
            </a:r>
            <a:r>
              <a:rPr sz="1400" spc="229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𝑜𝑝𝑒𝑛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400" spc="5" dirty="0">
                <a:latin typeface="Cambria Math"/>
                <a:cs typeface="Cambria Math"/>
              </a:rPr>
              <a:t>2)</a:t>
            </a:r>
            <a:r>
              <a:rPr sz="2100" spc="472" baseline="1984" dirty="0">
                <a:latin typeface="Cambria Math"/>
                <a:cs typeface="Cambria Math"/>
              </a:rPr>
              <a:t> </a:t>
            </a:r>
            <a:r>
              <a:rPr sz="1400" spc="15" dirty="0">
                <a:latin typeface="Cambria Math"/>
                <a:cs typeface="Cambria Math"/>
              </a:rPr>
              <a:t>𝑎, </a:t>
            </a:r>
            <a:r>
              <a:rPr sz="1400" spc="-20" dirty="0">
                <a:latin typeface="Cambria Math"/>
                <a:cs typeface="Cambria Math"/>
              </a:rPr>
              <a:t>∞</a:t>
            </a:r>
            <a:r>
              <a:rPr sz="2100" spc="-3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⟹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≥ </a:t>
            </a:r>
            <a:r>
              <a:rPr sz="1400" spc="-5" dirty="0">
                <a:latin typeface="Cambria Math"/>
                <a:cs typeface="Cambria Math"/>
              </a:rPr>
              <a:t>𝑎 </a:t>
            </a:r>
            <a:r>
              <a:rPr sz="1400" spc="-10" dirty="0">
                <a:latin typeface="Cambria Math"/>
                <a:cs typeface="Cambria Math"/>
              </a:rPr>
              <a:t>⟹</a:t>
            </a:r>
            <a:r>
              <a:rPr sz="1400" spc="-1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𝑐𝑙𝑜𝑠𝑒𝑑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400" spc="5" dirty="0">
                <a:latin typeface="Cambria Math"/>
                <a:cs typeface="Cambria Math"/>
              </a:rPr>
              <a:t>3) </a:t>
            </a:r>
            <a:r>
              <a:rPr sz="1400" spc="-5" dirty="0">
                <a:latin typeface="Cambria Math"/>
                <a:cs typeface="Cambria Math"/>
              </a:rPr>
              <a:t>(−∞, </a:t>
            </a:r>
            <a:r>
              <a:rPr sz="1400" dirty="0">
                <a:latin typeface="Cambria Math"/>
                <a:cs typeface="Cambria Math"/>
              </a:rPr>
              <a:t>𝑏) </a:t>
            </a:r>
            <a:r>
              <a:rPr sz="1400" spc="-10" dirty="0">
                <a:latin typeface="Cambria Math"/>
                <a:cs typeface="Cambria Math"/>
              </a:rPr>
              <a:t>⟹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&lt; </a:t>
            </a:r>
            <a:r>
              <a:rPr sz="1400" spc="-5" dirty="0">
                <a:latin typeface="Cambria Math"/>
                <a:cs typeface="Cambria Math"/>
              </a:rPr>
              <a:t>𝑏 </a:t>
            </a:r>
            <a:r>
              <a:rPr sz="1400" spc="-10" dirty="0">
                <a:latin typeface="Cambria Math"/>
                <a:cs typeface="Cambria Math"/>
              </a:rPr>
              <a:t>⟹</a:t>
            </a:r>
            <a:r>
              <a:rPr sz="1400" spc="-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𝑜𝑝𝑒𝑛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400" spc="-5" dirty="0">
                <a:latin typeface="Cambria Math"/>
                <a:cs typeface="Cambria Math"/>
              </a:rPr>
              <a:t>4)(−∞, </a:t>
            </a:r>
            <a:r>
              <a:rPr sz="1400" spc="15" dirty="0">
                <a:latin typeface="Cambria Math"/>
                <a:cs typeface="Cambria Math"/>
              </a:rPr>
              <a:t>𝑏] </a:t>
            </a:r>
            <a:r>
              <a:rPr sz="1400" spc="-10" dirty="0">
                <a:latin typeface="Cambria Math"/>
                <a:cs typeface="Cambria Math"/>
              </a:rPr>
              <a:t>⟹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≤ </a:t>
            </a:r>
            <a:r>
              <a:rPr sz="1400" spc="-5" dirty="0">
                <a:latin typeface="Cambria Math"/>
                <a:cs typeface="Cambria Math"/>
              </a:rPr>
              <a:t>𝑏 </a:t>
            </a:r>
            <a:r>
              <a:rPr sz="1400" spc="-10" dirty="0">
                <a:latin typeface="Cambria Math"/>
                <a:cs typeface="Cambria Math"/>
              </a:rPr>
              <a:t>⟹</a:t>
            </a:r>
            <a:r>
              <a:rPr sz="1400" spc="-9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𝑐𝑙𝑜𝑠𝑒𝑑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400" dirty="0">
                <a:latin typeface="Cambria Math"/>
                <a:cs typeface="Cambria Math"/>
              </a:rPr>
              <a:t>5)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−∞, </a:t>
            </a:r>
            <a:r>
              <a:rPr sz="1400" spc="-20" dirty="0">
                <a:latin typeface="Cambria Math"/>
                <a:cs typeface="Cambria Math"/>
              </a:rPr>
              <a:t>∞</a:t>
            </a:r>
            <a:r>
              <a:rPr sz="2100" spc="-3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⟹ 𝑅 ⟹ </a:t>
            </a:r>
            <a:r>
              <a:rPr sz="1400" spc="-5" dirty="0">
                <a:latin typeface="Cambria Math"/>
                <a:cs typeface="Cambria Math"/>
              </a:rPr>
              <a:t>𝑜𝑝𝑒𝑛 </a:t>
            </a:r>
            <a:r>
              <a:rPr sz="1400" spc="-10" dirty="0">
                <a:latin typeface="Cambria Math"/>
                <a:cs typeface="Cambria Math"/>
              </a:rPr>
              <a:t>𝑎𝑛𝑑</a:t>
            </a:r>
            <a:r>
              <a:rPr sz="1400" spc="-1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𝑐𝑙𝑜𝑠𝑒𝑑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latin typeface="Cambria"/>
                <a:cs typeface="Cambria"/>
              </a:rPr>
              <a:t>An </a:t>
            </a:r>
            <a:r>
              <a:rPr sz="1400" spc="-5" dirty="0">
                <a:latin typeface="Cambria"/>
                <a:cs typeface="Cambria"/>
              </a:rPr>
              <a:t>inequality is any expression involving </a:t>
            </a:r>
            <a:r>
              <a:rPr sz="1400" spc="-10" dirty="0">
                <a:latin typeface="Cambria"/>
                <a:cs typeface="Cambria"/>
              </a:rPr>
              <a:t>one </a:t>
            </a:r>
            <a:r>
              <a:rPr sz="1400" spc="-5" dirty="0">
                <a:latin typeface="Cambria"/>
                <a:cs typeface="Cambria"/>
              </a:rPr>
              <a:t>of the symbols </a:t>
            </a:r>
            <a:r>
              <a:rPr sz="1400" spc="-15" dirty="0">
                <a:latin typeface="Cambria Math"/>
                <a:cs typeface="Cambria Math"/>
              </a:rPr>
              <a:t>&lt;, </a:t>
            </a:r>
            <a:r>
              <a:rPr sz="1400" dirty="0">
                <a:latin typeface="Cambria Math"/>
                <a:cs typeface="Cambria Math"/>
              </a:rPr>
              <a:t>&gt;, </a:t>
            </a:r>
            <a:r>
              <a:rPr sz="1400" spc="-10" dirty="0">
                <a:latin typeface="Cambria Math"/>
                <a:cs typeface="Cambria Math"/>
              </a:rPr>
              <a:t>≤ </a:t>
            </a:r>
            <a:r>
              <a:rPr sz="1400" dirty="0">
                <a:latin typeface="Cambria Math"/>
                <a:cs typeface="Cambria Math"/>
              </a:rPr>
              <a:t>𝑜𝑟 </a:t>
            </a:r>
            <a:r>
              <a:rPr sz="1400" spc="-10" dirty="0">
                <a:latin typeface="Cambria Math"/>
                <a:cs typeface="Cambria Math"/>
              </a:rPr>
              <a:t>≥</a:t>
            </a:r>
            <a:r>
              <a:rPr sz="1400" spc="-9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.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2200" b="1" spc="-10" dirty="0">
                <a:latin typeface="Wingdings"/>
                <a:cs typeface="Wingdings"/>
              </a:rPr>
              <a:t></a:t>
            </a:r>
            <a:r>
              <a:rPr sz="1400" b="1" spc="-10" dirty="0">
                <a:latin typeface="Segoe Print"/>
                <a:cs typeface="Segoe Print"/>
              </a:rPr>
              <a:t>Example 1: </a:t>
            </a:r>
            <a:r>
              <a:rPr sz="1400" spc="-5" dirty="0">
                <a:latin typeface="Cambria"/>
                <a:cs typeface="Cambria"/>
              </a:rPr>
              <a:t>Solve the </a:t>
            </a:r>
            <a:r>
              <a:rPr sz="1400" spc="-10" dirty="0">
                <a:latin typeface="Cambria"/>
                <a:cs typeface="Cambria"/>
              </a:rPr>
              <a:t>following</a:t>
            </a:r>
            <a:r>
              <a:rPr sz="1400" spc="-17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inequalities:</a:t>
            </a:r>
            <a:endParaRPr sz="1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10" dirty="0">
                <a:latin typeface="Cambria Math"/>
                <a:cs typeface="Cambria Math"/>
              </a:rPr>
              <a:t>𝑎</a:t>
            </a:r>
            <a:r>
              <a:rPr sz="2100" spc="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10𝑥 &lt; 18 +</a:t>
            </a:r>
            <a:r>
              <a:rPr sz="1400" spc="-7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4𝑥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67892" y="6409994"/>
            <a:ext cx="2938145" cy="116586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98120">
              <a:lnSpc>
                <a:spcPct val="100000"/>
              </a:lnSpc>
              <a:spcBef>
                <a:spcPts val="675"/>
              </a:spcBef>
            </a:pPr>
            <a:r>
              <a:rPr sz="1400" spc="-10" dirty="0">
                <a:latin typeface="Cambria Math"/>
                <a:cs typeface="Cambria Math"/>
              </a:rPr>
              <a:t>10𝑥 − 4𝑥 &lt;</a:t>
            </a:r>
            <a:r>
              <a:rPr sz="1400" spc="-2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18</a:t>
            </a:r>
            <a:endParaRPr sz="1400">
              <a:latin typeface="Cambria Math"/>
              <a:cs typeface="Cambria Math"/>
            </a:endParaRPr>
          </a:p>
          <a:p>
            <a:pPr marL="198120">
              <a:lnSpc>
                <a:spcPct val="100000"/>
              </a:lnSpc>
              <a:spcBef>
                <a:spcPts val="575"/>
              </a:spcBef>
            </a:pPr>
            <a:r>
              <a:rPr sz="1400" spc="-10" dirty="0">
                <a:latin typeface="Cambria Math"/>
                <a:cs typeface="Cambria Math"/>
              </a:rPr>
              <a:t>6𝑥 &lt;</a:t>
            </a:r>
            <a:r>
              <a:rPr sz="1400" spc="-10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18</a:t>
            </a:r>
            <a:endParaRPr sz="1400">
              <a:latin typeface="Cambria Math"/>
              <a:cs typeface="Cambria Math"/>
            </a:endParaRPr>
          </a:p>
          <a:p>
            <a:pPr marR="1947545" algn="ctr">
              <a:lnSpc>
                <a:spcPct val="100000"/>
              </a:lnSpc>
              <a:spcBef>
                <a:spcPts val="555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-1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400" spc="-2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solution set </a:t>
            </a:r>
            <a:r>
              <a:rPr sz="1400" spc="-2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open interval </a:t>
            </a:r>
            <a:r>
              <a:rPr sz="1400" spc="-5" dirty="0">
                <a:latin typeface="Cambria Math"/>
                <a:cs typeface="Cambria Math"/>
              </a:rPr>
              <a:t>(−∞,</a:t>
            </a:r>
            <a:r>
              <a:rPr sz="1400" spc="2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1149400" y="7835518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5">
                <a:moveTo>
                  <a:pt x="0" y="0"/>
                </a:moveTo>
                <a:lnTo>
                  <a:pt x="1008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676452" y="7697851"/>
            <a:ext cx="2138680" cy="1176655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472440" marR="5080" indent="-460375">
              <a:lnSpc>
                <a:spcPct val="55700"/>
              </a:lnSpc>
              <a:spcBef>
                <a:spcPts val="835"/>
              </a:spcBef>
              <a:tabLst>
                <a:tab pos="1863089" algn="l"/>
              </a:tabLst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10" dirty="0">
                <a:latin typeface="Cambria Math"/>
                <a:cs typeface="Cambria Math"/>
              </a:rPr>
              <a:t>𝑏</a:t>
            </a:r>
            <a:r>
              <a:rPr sz="2100" spc="15" baseline="1984" dirty="0">
                <a:latin typeface="Cambria Math"/>
                <a:cs typeface="Cambria Math"/>
              </a:rPr>
              <a:t>  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2100" spc="-7" baseline="43650" dirty="0">
                <a:latin typeface="Cambria Math"/>
                <a:cs typeface="Cambria Math"/>
              </a:rPr>
              <a:t>𝑥</a:t>
            </a:r>
            <a:r>
              <a:rPr sz="2100" spc="442" baseline="436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&lt; 2𝑥</a:t>
            </a:r>
            <a:r>
              <a:rPr sz="1400" spc="-3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5" dirty="0">
                <a:latin typeface="Cambria Math"/>
                <a:cs typeface="Cambria Math"/>
              </a:rPr>
              <a:t> 1	</a:t>
            </a:r>
            <a:r>
              <a:rPr sz="1400" spc="-10" dirty="0">
                <a:latin typeface="Cambria Math"/>
                <a:cs typeface="Cambria Math"/>
              </a:rPr>
              <a:t>×</a:t>
            </a:r>
            <a:r>
              <a:rPr sz="1400" spc="-1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3  3</a:t>
            </a:r>
            <a:endParaRPr sz="1400">
              <a:latin typeface="Cambria Math"/>
              <a:cs typeface="Cambria Math"/>
            </a:endParaRPr>
          </a:p>
          <a:p>
            <a:pPr marL="289560">
              <a:lnSpc>
                <a:spcPct val="100000"/>
              </a:lnSpc>
              <a:spcBef>
                <a:spcPts val="290"/>
              </a:spcBef>
            </a:pPr>
            <a:r>
              <a:rPr sz="1400" spc="-15" dirty="0">
                <a:latin typeface="Cambria Math"/>
                <a:cs typeface="Cambria Math"/>
              </a:rPr>
              <a:t>−𝑥  </a:t>
            </a:r>
            <a:r>
              <a:rPr sz="1400" spc="-10" dirty="0">
                <a:latin typeface="Cambria Math"/>
                <a:cs typeface="Cambria Math"/>
              </a:rPr>
              <a:t>&lt; 6𝑥 +</a:t>
            </a:r>
            <a:r>
              <a:rPr sz="1400" spc="-8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R="476884" algn="ctr">
              <a:lnSpc>
                <a:spcPct val="100000"/>
              </a:lnSpc>
              <a:spcBef>
                <a:spcPts val="550"/>
              </a:spcBef>
            </a:pPr>
            <a:r>
              <a:rPr sz="1400" spc="-5" dirty="0">
                <a:latin typeface="Cambria Math"/>
                <a:cs typeface="Cambria Math"/>
              </a:rPr>
              <a:t>0 </a:t>
            </a:r>
            <a:r>
              <a:rPr sz="1400" spc="-10" dirty="0">
                <a:latin typeface="Cambria Math"/>
                <a:cs typeface="Cambria Math"/>
              </a:rPr>
              <a:t>&lt; 7𝑥 +</a:t>
            </a:r>
            <a:r>
              <a:rPr sz="1400" spc="14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289560">
              <a:lnSpc>
                <a:spcPct val="100000"/>
              </a:lnSpc>
              <a:spcBef>
                <a:spcPts val="580"/>
              </a:spcBef>
            </a:pPr>
            <a:r>
              <a:rPr sz="1400" spc="-15" dirty="0">
                <a:latin typeface="Cambria Math"/>
                <a:cs typeface="Cambria Math"/>
              </a:rPr>
              <a:t>−3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16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7𝑥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993444" y="8892920"/>
            <a:ext cx="25463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2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1006144" y="9167748"/>
            <a:ext cx="232410" cy="0"/>
          </a:xfrm>
          <a:custGeom>
            <a:avLst/>
            <a:gdLst/>
            <a:ahLst/>
            <a:cxnLst/>
            <a:rect l="l" t="t" r="r" b="b"/>
            <a:pathLst>
              <a:path w="232409">
                <a:moveTo>
                  <a:pt x="0" y="0"/>
                </a:moveTo>
                <a:lnTo>
                  <a:pt x="23195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1060500" y="9030080"/>
            <a:ext cx="5130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-7" baseline="-37698" dirty="0">
                <a:latin typeface="Cambria Math"/>
                <a:cs typeface="Cambria Math"/>
              </a:rPr>
              <a:t>7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-3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213354" y="9292234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5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226054" y="9567062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0" y="0"/>
                </a:moveTo>
                <a:lnTo>
                  <a:pt x="23164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676452" y="9429394"/>
            <a:ext cx="31146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The </a:t>
            </a:r>
            <a:r>
              <a:rPr sz="1400" spc="-5" dirty="0">
                <a:latin typeface="Cambria Math"/>
                <a:cs typeface="Cambria Math"/>
              </a:rPr>
              <a:t>solution </a:t>
            </a:r>
            <a:r>
              <a:rPr sz="1400" spc="-10" dirty="0">
                <a:latin typeface="Cambria Math"/>
                <a:cs typeface="Cambria Math"/>
              </a:rPr>
              <a:t>set is open </a:t>
            </a:r>
            <a:r>
              <a:rPr sz="1400" spc="-15" dirty="0">
                <a:latin typeface="Cambria Math"/>
                <a:cs typeface="Cambria Math"/>
              </a:rPr>
              <a:t>interval </a:t>
            </a:r>
            <a:r>
              <a:rPr sz="1400" spc="-5" dirty="0">
                <a:latin typeface="Cambria Math"/>
                <a:cs typeface="Cambria Math"/>
              </a:rPr>
              <a:t>( </a:t>
            </a:r>
            <a:r>
              <a:rPr sz="2100" spc="-7" baseline="-37698" dirty="0">
                <a:latin typeface="Cambria Math"/>
                <a:cs typeface="Cambria Math"/>
              </a:rPr>
              <a:t>7 </a:t>
            </a:r>
            <a:r>
              <a:rPr sz="1400" spc="-5" dirty="0">
                <a:latin typeface="Cambria Math"/>
                <a:cs typeface="Cambria Math"/>
              </a:rPr>
              <a:t>,</a:t>
            </a:r>
            <a:r>
              <a:rPr sz="1400" spc="-145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∞)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4197984" y="6628129"/>
            <a:ext cx="2155190" cy="127000"/>
          </a:xfrm>
          <a:custGeom>
            <a:avLst/>
            <a:gdLst/>
            <a:ahLst/>
            <a:cxnLst/>
            <a:rect l="l" t="t" r="r" b="b"/>
            <a:pathLst>
              <a:path w="2155190" h="127000">
                <a:moveTo>
                  <a:pt x="127000" y="0"/>
                </a:moveTo>
                <a:lnTo>
                  <a:pt x="0" y="63500"/>
                </a:lnTo>
                <a:lnTo>
                  <a:pt x="127000" y="127000"/>
                </a:lnTo>
                <a:lnTo>
                  <a:pt x="83820" y="73025"/>
                </a:lnTo>
                <a:lnTo>
                  <a:pt x="76200" y="73025"/>
                </a:lnTo>
                <a:lnTo>
                  <a:pt x="76200" y="53975"/>
                </a:lnTo>
                <a:lnTo>
                  <a:pt x="83820" y="53975"/>
                </a:lnTo>
                <a:lnTo>
                  <a:pt x="127000" y="0"/>
                </a:lnTo>
                <a:close/>
              </a:path>
              <a:path w="2155190" h="127000">
                <a:moveTo>
                  <a:pt x="2078989" y="63500"/>
                </a:moveTo>
                <a:lnTo>
                  <a:pt x="2028189" y="127000"/>
                </a:lnTo>
                <a:lnTo>
                  <a:pt x="2136140" y="73025"/>
                </a:lnTo>
                <a:lnTo>
                  <a:pt x="2078989" y="73025"/>
                </a:lnTo>
                <a:lnTo>
                  <a:pt x="2078989" y="63500"/>
                </a:lnTo>
                <a:close/>
              </a:path>
              <a:path w="2155190" h="127000">
                <a:moveTo>
                  <a:pt x="76200" y="63500"/>
                </a:moveTo>
                <a:lnTo>
                  <a:pt x="76200" y="73025"/>
                </a:lnTo>
                <a:lnTo>
                  <a:pt x="83820" y="73025"/>
                </a:lnTo>
                <a:lnTo>
                  <a:pt x="76200" y="63500"/>
                </a:lnTo>
                <a:close/>
              </a:path>
              <a:path w="2155190" h="127000">
                <a:moveTo>
                  <a:pt x="2071369" y="53975"/>
                </a:moveTo>
                <a:lnTo>
                  <a:pt x="83820" y="53975"/>
                </a:lnTo>
                <a:lnTo>
                  <a:pt x="76200" y="63500"/>
                </a:lnTo>
                <a:lnTo>
                  <a:pt x="83820" y="73025"/>
                </a:lnTo>
                <a:lnTo>
                  <a:pt x="2071369" y="73025"/>
                </a:lnTo>
                <a:lnTo>
                  <a:pt x="2078989" y="63500"/>
                </a:lnTo>
                <a:lnTo>
                  <a:pt x="2071369" y="53975"/>
                </a:lnTo>
                <a:close/>
              </a:path>
              <a:path w="2155190" h="127000">
                <a:moveTo>
                  <a:pt x="2136140" y="53975"/>
                </a:moveTo>
                <a:lnTo>
                  <a:pt x="2078989" y="53975"/>
                </a:lnTo>
                <a:lnTo>
                  <a:pt x="2078989" y="73025"/>
                </a:lnTo>
                <a:lnTo>
                  <a:pt x="2136140" y="73025"/>
                </a:lnTo>
                <a:lnTo>
                  <a:pt x="2155190" y="63500"/>
                </a:lnTo>
                <a:lnTo>
                  <a:pt x="2136140" y="53975"/>
                </a:lnTo>
                <a:close/>
              </a:path>
              <a:path w="2155190" h="127000">
                <a:moveTo>
                  <a:pt x="83820" y="53975"/>
                </a:moveTo>
                <a:lnTo>
                  <a:pt x="76200" y="53975"/>
                </a:lnTo>
                <a:lnTo>
                  <a:pt x="76200" y="63500"/>
                </a:lnTo>
                <a:lnTo>
                  <a:pt x="83820" y="53975"/>
                </a:lnTo>
                <a:close/>
              </a:path>
              <a:path w="2155190" h="127000">
                <a:moveTo>
                  <a:pt x="2028189" y="0"/>
                </a:moveTo>
                <a:lnTo>
                  <a:pt x="2078989" y="63500"/>
                </a:lnTo>
                <a:lnTo>
                  <a:pt x="2078989" y="53975"/>
                </a:lnTo>
                <a:lnTo>
                  <a:pt x="2136140" y="53975"/>
                </a:lnTo>
                <a:lnTo>
                  <a:pt x="20281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502592" y="6655117"/>
            <a:ext cx="84455" cy="7683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277995" y="6691629"/>
            <a:ext cx="1240155" cy="0"/>
          </a:xfrm>
          <a:custGeom>
            <a:avLst/>
            <a:gdLst/>
            <a:ahLst/>
            <a:cxnLst/>
            <a:rect l="l" t="t" r="r" b="b"/>
            <a:pathLst>
              <a:path w="1240154">
                <a:moveTo>
                  <a:pt x="1240154" y="0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5506339" y="6719061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5543550" y="6445249"/>
            <a:ext cx="0" cy="174625"/>
          </a:xfrm>
          <a:custGeom>
            <a:avLst/>
            <a:gdLst/>
            <a:ahLst/>
            <a:cxnLst/>
            <a:rect l="l" t="t" r="r" b="b"/>
            <a:pathLst>
              <a:path h="174625">
                <a:moveTo>
                  <a:pt x="0" y="174625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856479" y="6401688"/>
            <a:ext cx="691515" cy="85725"/>
          </a:xfrm>
          <a:custGeom>
            <a:avLst/>
            <a:gdLst/>
            <a:ahLst/>
            <a:cxnLst/>
            <a:rect l="l" t="t" r="r" b="b"/>
            <a:pathLst>
              <a:path w="691514" h="85725">
                <a:moveTo>
                  <a:pt x="85725" y="0"/>
                </a:moveTo>
                <a:lnTo>
                  <a:pt x="0" y="42925"/>
                </a:lnTo>
                <a:lnTo>
                  <a:pt x="85725" y="85725"/>
                </a:lnTo>
                <a:lnTo>
                  <a:pt x="85725" y="57150"/>
                </a:lnTo>
                <a:lnTo>
                  <a:pt x="71374" y="57150"/>
                </a:lnTo>
                <a:lnTo>
                  <a:pt x="71374" y="28575"/>
                </a:lnTo>
                <a:lnTo>
                  <a:pt x="85725" y="28575"/>
                </a:lnTo>
                <a:lnTo>
                  <a:pt x="85725" y="0"/>
                </a:lnTo>
                <a:close/>
              </a:path>
              <a:path w="691514" h="85725">
                <a:moveTo>
                  <a:pt x="85725" y="28575"/>
                </a:moveTo>
                <a:lnTo>
                  <a:pt x="71374" y="28575"/>
                </a:lnTo>
                <a:lnTo>
                  <a:pt x="71374" y="57150"/>
                </a:lnTo>
                <a:lnTo>
                  <a:pt x="85725" y="57150"/>
                </a:lnTo>
                <a:lnTo>
                  <a:pt x="85725" y="28575"/>
                </a:lnTo>
                <a:close/>
              </a:path>
              <a:path w="691514" h="85725">
                <a:moveTo>
                  <a:pt x="691515" y="28575"/>
                </a:moveTo>
                <a:lnTo>
                  <a:pt x="85725" y="28575"/>
                </a:lnTo>
                <a:lnTo>
                  <a:pt x="85725" y="57150"/>
                </a:lnTo>
                <a:lnTo>
                  <a:pt x="691515" y="57150"/>
                </a:lnTo>
                <a:lnTo>
                  <a:pt x="691515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471670" y="8418448"/>
            <a:ext cx="2155190" cy="142875"/>
          </a:xfrm>
          <a:custGeom>
            <a:avLst/>
            <a:gdLst/>
            <a:ahLst/>
            <a:cxnLst/>
            <a:rect l="l" t="t" r="r" b="b"/>
            <a:pathLst>
              <a:path w="2155190" h="142875">
                <a:moveTo>
                  <a:pt x="142875" y="0"/>
                </a:moveTo>
                <a:lnTo>
                  <a:pt x="0" y="71500"/>
                </a:lnTo>
                <a:lnTo>
                  <a:pt x="142875" y="142874"/>
                </a:lnTo>
                <a:lnTo>
                  <a:pt x="97114" y="85724"/>
                </a:lnTo>
                <a:lnTo>
                  <a:pt x="85725" y="85724"/>
                </a:lnTo>
                <a:lnTo>
                  <a:pt x="85725" y="57149"/>
                </a:lnTo>
                <a:lnTo>
                  <a:pt x="97195" y="57149"/>
                </a:lnTo>
                <a:lnTo>
                  <a:pt x="142875" y="0"/>
                </a:lnTo>
                <a:close/>
              </a:path>
              <a:path w="2155190" h="142875">
                <a:moveTo>
                  <a:pt x="2069464" y="71500"/>
                </a:moveTo>
                <a:lnTo>
                  <a:pt x="2012314" y="142874"/>
                </a:lnTo>
                <a:lnTo>
                  <a:pt x="2126716" y="85724"/>
                </a:lnTo>
                <a:lnTo>
                  <a:pt x="2069464" y="85724"/>
                </a:lnTo>
                <a:lnTo>
                  <a:pt x="2069464" y="71500"/>
                </a:lnTo>
                <a:close/>
              </a:path>
              <a:path w="2155190" h="142875">
                <a:moveTo>
                  <a:pt x="85725" y="71500"/>
                </a:moveTo>
                <a:lnTo>
                  <a:pt x="85725" y="85724"/>
                </a:lnTo>
                <a:lnTo>
                  <a:pt x="97114" y="85724"/>
                </a:lnTo>
                <a:lnTo>
                  <a:pt x="85725" y="71500"/>
                </a:lnTo>
                <a:close/>
              </a:path>
              <a:path w="2155190" h="142875">
                <a:moveTo>
                  <a:pt x="2057994" y="57149"/>
                </a:moveTo>
                <a:lnTo>
                  <a:pt x="97195" y="57149"/>
                </a:lnTo>
                <a:lnTo>
                  <a:pt x="85725" y="71500"/>
                </a:lnTo>
                <a:lnTo>
                  <a:pt x="97114" y="85724"/>
                </a:lnTo>
                <a:lnTo>
                  <a:pt x="2058075" y="85724"/>
                </a:lnTo>
                <a:lnTo>
                  <a:pt x="2069464" y="71500"/>
                </a:lnTo>
                <a:lnTo>
                  <a:pt x="2057994" y="57149"/>
                </a:lnTo>
                <a:close/>
              </a:path>
              <a:path w="2155190" h="142875">
                <a:moveTo>
                  <a:pt x="2126513" y="57149"/>
                </a:moveTo>
                <a:lnTo>
                  <a:pt x="2069464" y="57149"/>
                </a:lnTo>
                <a:lnTo>
                  <a:pt x="2069464" y="85724"/>
                </a:lnTo>
                <a:lnTo>
                  <a:pt x="2126716" y="85724"/>
                </a:lnTo>
                <a:lnTo>
                  <a:pt x="2155189" y="71500"/>
                </a:lnTo>
                <a:lnTo>
                  <a:pt x="2126513" y="57149"/>
                </a:lnTo>
                <a:close/>
              </a:path>
              <a:path w="2155190" h="142875">
                <a:moveTo>
                  <a:pt x="97195" y="57149"/>
                </a:moveTo>
                <a:lnTo>
                  <a:pt x="85725" y="57149"/>
                </a:lnTo>
                <a:lnTo>
                  <a:pt x="85725" y="71500"/>
                </a:lnTo>
                <a:lnTo>
                  <a:pt x="97195" y="57149"/>
                </a:lnTo>
                <a:close/>
              </a:path>
              <a:path w="2155190" h="142875">
                <a:moveTo>
                  <a:pt x="2012314" y="0"/>
                </a:moveTo>
                <a:lnTo>
                  <a:pt x="2069464" y="71500"/>
                </a:lnTo>
                <a:lnTo>
                  <a:pt x="2069464" y="57149"/>
                </a:lnTo>
                <a:lnTo>
                  <a:pt x="2126513" y="57149"/>
                </a:lnTo>
                <a:lnTo>
                  <a:pt x="20123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464492" y="8453437"/>
            <a:ext cx="84455" cy="7683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5424042" y="8477173"/>
            <a:ext cx="254635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sz="1400" spc="-2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2540" algn="ctr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7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5436742" y="8795892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0" y="0"/>
                </a:moveTo>
                <a:lnTo>
                  <a:pt x="2316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505450" y="8203565"/>
            <a:ext cx="0" cy="174625"/>
          </a:xfrm>
          <a:custGeom>
            <a:avLst/>
            <a:gdLst/>
            <a:ahLst/>
            <a:cxnLst/>
            <a:rect l="l" t="t" r="r" b="b"/>
            <a:pathLst>
              <a:path h="174625">
                <a:moveTo>
                  <a:pt x="0" y="174625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501640" y="8176005"/>
            <a:ext cx="549275" cy="85725"/>
          </a:xfrm>
          <a:custGeom>
            <a:avLst/>
            <a:gdLst/>
            <a:ahLst/>
            <a:cxnLst/>
            <a:rect l="l" t="t" r="r" b="b"/>
            <a:pathLst>
              <a:path w="549275" h="85725">
                <a:moveTo>
                  <a:pt x="520784" y="28575"/>
                </a:moveTo>
                <a:lnTo>
                  <a:pt x="477774" y="28575"/>
                </a:lnTo>
                <a:lnTo>
                  <a:pt x="477900" y="57150"/>
                </a:lnTo>
                <a:lnTo>
                  <a:pt x="463550" y="57165"/>
                </a:lnTo>
                <a:lnTo>
                  <a:pt x="463550" y="85725"/>
                </a:lnTo>
                <a:lnTo>
                  <a:pt x="549275" y="42798"/>
                </a:lnTo>
                <a:lnTo>
                  <a:pt x="520784" y="28575"/>
                </a:lnTo>
                <a:close/>
              </a:path>
              <a:path w="549275" h="85725">
                <a:moveTo>
                  <a:pt x="463550" y="28590"/>
                </a:moveTo>
                <a:lnTo>
                  <a:pt x="0" y="29082"/>
                </a:lnTo>
                <a:lnTo>
                  <a:pt x="0" y="57657"/>
                </a:lnTo>
                <a:lnTo>
                  <a:pt x="463550" y="57165"/>
                </a:lnTo>
                <a:lnTo>
                  <a:pt x="463550" y="28590"/>
                </a:lnTo>
                <a:close/>
              </a:path>
              <a:path w="549275" h="85725">
                <a:moveTo>
                  <a:pt x="477774" y="28575"/>
                </a:moveTo>
                <a:lnTo>
                  <a:pt x="463550" y="28590"/>
                </a:lnTo>
                <a:lnTo>
                  <a:pt x="463550" y="57165"/>
                </a:lnTo>
                <a:lnTo>
                  <a:pt x="477900" y="57150"/>
                </a:lnTo>
                <a:lnTo>
                  <a:pt x="477774" y="28575"/>
                </a:lnTo>
                <a:close/>
              </a:path>
              <a:path w="549275" h="85725">
                <a:moveTo>
                  <a:pt x="463550" y="0"/>
                </a:moveTo>
                <a:lnTo>
                  <a:pt x="463550" y="28590"/>
                </a:lnTo>
                <a:lnTo>
                  <a:pt x="520784" y="28575"/>
                </a:lnTo>
                <a:lnTo>
                  <a:pt x="4635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13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644" y="424637"/>
            <a:ext cx="2390140" cy="702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1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19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67654" y="434593"/>
            <a:ext cx="144907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033576" y="1557781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5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1664335" y="1282954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677035" y="1557781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676452" y="1420113"/>
            <a:ext cx="2388235" cy="3568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310"/>
              </a:lnSpc>
              <a:spcBef>
                <a:spcPts val="90"/>
              </a:spcBef>
              <a:tabLst>
                <a:tab pos="1137285" algn="l"/>
                <a:tab pos="2113280" algn="l"/>
              </a:tabLst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50" dirty="0">
                <a:latin typeface="Cambria Math"/>
                <a:cs typeface="Cambria Math"/>
              </a:rPr>
              <a:t>𝑐</a:t>
            </a:r>
            <a:r>
              <a:rPr sz="2100" spc="75" baseline="1984" dirty="0">
                <a:latin typeface="Cambria Math"/>
                <a:cs typeface="Cambria Math"/>
              </a:rPr>
              <a:t>    </a:t>
            </a:r>
            <a:r>
              <a:rPr sz="2100" spc="-7" baseline="4365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3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4</a:t>
            </a:r>
            <a:r>
              <a:rPr sz="1400" spc="9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&lt;	−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8	</a:t>
            </a:r>
            <a:r>
              <a:rPr sz="1400" spc="-10" dirty="0">
                <a:latin typeface="Cambria Math"/>
                <a:cs typeface="Cambria Math"/>
              </a:rPr>
              <a:t>×</a:t>
            </a:r>
            <a:r>
              <a:rPr sz="1400" spc="-5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  <a:p>
            <a:pPr marL="356870">
              <a:lnSpc>
                <a:spcPts val="1310"/>
              </a:lnSpc>
              <a:tabLst>
                <a:tab pos="1000125" algn="l"/>
              </a:tabLst>
            </a:pPr>
            <a:r>
              <a:rPr sz="1400" spc="-5" dirty="0">
                <a:latin typeface="Cambria Math"/>
                <a:cs typeface="Cambria Math"/>
              </a:rPr>
              <a:t>𝑥	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93444" y="1711883"/>
            <a:ext cx="1273175" cy="976630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− 4𝑥  &lt; </a:t>
            </a:r>
            <a:r>
              <a:rPr sz="1400" spc="-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1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8𝑥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1400" spc="-10" dirty="0">
                <a:latin typeface="Cambria Math"/>
                <a:cs typeface="Cambria Math"/>
              </a:rPr>
              <a:t>8𝑥 − 4𝑥  &lt; </a:t>
            </a:r>
            <a:r>
              <a:rPr sz="1400" spc="-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sz="1400" spc="-10" dirty="0">
                <a:latin typeface="Cambria Math"/>
                <a:cs typeface="Cambria Math"/>
              </a:rPr>
              <a:t>4𝑥 &lt;</a:t>
            </a:r>
            <a:r>
              <a:rPr sz="1400" spc="-1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033068" y="2874644"/>
            <a:ext cx="4533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110" dirty="0">
                <a:latin typeface="Cambria Math"/>
                <a:cs typeface="Cambria Math"/>
              </a:rPr>
              <a:t> </a:t>
            </a:r>
            <a:r>
              <a:rPr sz="2100" spc="-7" baseline="43650" dirty="0">
                <a:latin typeface="Cambria Math"/>
                <a:cs typeface="Cambria Math"/>
              </a:rPr>
              <a:t>1</a:t>
            </a:r>
            <a:endParaRPr sz="2100" baseline="4365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62583" y="2993517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375283" y="3012312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3563873" y="3246500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563873" y="3502532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576573" y="3521328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>
                <a:moveTo>
                  <a:pt x="0" y="0"/>
                </a:moveTo>
                <a:lnTo>
                  <a:pt x="978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676452" y="3383660"/>
            <a:ext cx="30841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The </a:t>
            </a:r>
            <a:r>
              <a:rPr sz="1400" spc="-5" dirty="0">
                <a:latin typeface="Cambria Math"/>
                <a:cs typeface="Cambria Math"/>
              </a:rPr>
              <a:t>solution </a:t>
            </a:r>
            <a:r>
              <a:rPr sz="1400" spc="-10" dirty="0">
                <a:latin typeface="Cambria Math"/>
                <a:cs typeface="Cambria Math"/>
              </a:rPr>
              <a:t>set is open interval </a:t>
            </a:r>
            <a:r>
              <a:rPr sz="1400" dirty="0">
                <a:latin typeface="Cambria Math"/>
                <a:cs typeface="Cambria Math"/>
              </a:rPr>
              <a:t>(−∞,</a:t>
            </a:r>
            <a:r>
              <a:rPr sz="1400" spc="1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76452" y="3890009"/>
            <a:ext cx="2819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50" dirty="0">
                <a:latin typeface="Cambria Math"/>
                <a:cs typeface="Cambria Math"/>
              </a:rPr>
              <a:t>𝑑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042212" y="3708195"/>
            <a:ext cx="434975" cy="538480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40"/>
              </a:spcBef>
            </a:pPr>
            <a:r>
              <a:rPr sz="1400" spc="-5" dirty="0">
                <a:latin typeface="Cambria Math"/>
                <a:cs typeface="Cambria Math"/>
              </a:rPr>
              <a:t>6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1054912" y="4027677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5">
                <a:moveTo>
                  <a:pt x="0" y="0"/>
                </a:moveTo>
                <a:lnTo>
                  <a:pt x="4117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1502791" y="3890009"/>
            <a:ext cx="3067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≥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76452" y="4252721"/>
            <a:ext cx="26365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Times New Roman"/>
                <a:cs typeface="Times New Roman"/>
              </a:rPr>
              <a:t>First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5" dirty="0">
                <a:latin typeface="Times New Roman"/>
                <a:cs typeface="Times New Roman"/>
              </a:rPr>
              <a:t>must </a:t>
            </a:r>
            <a:r>
              <a:rPr sz="1400" spc="-5" dirty="0">
                <a:latin typeface="Times New Roman"/>
                <a:cs typeface="Times New Roman"/>
              </a:rPr>
              <a:t>be greater </a:t>
            </a:r>
            <a:r>
              <a:rPr sz="1400" dirty="0">
                <a:latin typeface="Times New Roman"/>
                <a:cs typeface="Times New Roman"/>
              </a:rPr>
              <a:t>than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zero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76452" y="4542281"/>
            <a:ext cx="150495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&gt; </a:t>
            </a:r>
            <a:r>
              <a:rPr sz="1400" spc="-5" dirty="0">
                <a:latin typeface="Cambria Math"/>
                <a:cs typeface="Cambria Math"/>
              </a:rPr>
              <a:t>0 </a:t>
            </a:r>
            <a:r>
              <a:rPr sz="1400" spc="-10" dirty="0">
                <a:latin typeface="Cambria Math"/>
                <a:cs typeface="Cambria Math"/>
              </a:rPr>
              <a:t>⟹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&gt;</a:t>
            </a:r>
            <a:r>
              <a:rPr sz="1400" spc="26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31900" y="4798313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6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689152" y="5073141"/>
            <a:ext cx="411480" cy="0"/>
          </a:xfrm>
          <a:custGeom>
            <a:avLst/>
            <a:gdLst/>
            <a:ahLst/>
            <a:cxnLst/>
            <a:rect l="l" t="t" r="r" b="b"/>
            <a:pathLst>
              <a:path w="411480">
                <a:moveTo>
                  <a:pt x="0" y="0"/>
                </a:moveTo>
                <a:lnTo>
                  <a:pt x="4114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676452" y="4935727"/>
            <a:ext cx="19532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-7" baseline="-37698" dirty="0">
                <a:latin typeface="Cambria Math"/>
                <a:cs typeface="Cambria Math"/>
              </a:rPr>
              <a:t>𝑥 </a:t>
            </a:r>
            <a:r>
              <a:rPr sz="2100" spc="-15" baseline="-37698" dirty="0">
                <a:latin typeface="Cambria Math"/>
                <a:cs typeface="Cambria Math"/>
              </a:rPr>
              <a:t>− </a:t>
            </a:r>
            <a:r>
              <a:rPr sz="2100" spc="-7" baseline="-37698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≥ </a:t>
            </a:r>
            <a:r>
              <a:rPr sz="1400" spc="-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⟹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6 </a:t>
            </a:r>
            <a:r>
              <a:rPr sz="1400" spc="-10" dirty="0">
                <a:latin typeface="Cambria Math"/>
                <a:cs typeface="Cambria Math"/>
              </a:rPr>
              <a:t>≥ 5𝑥 − 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661286" y="5533135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1625219" y="5551931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676452" y="5414263"/>
            <a:ext cx="14859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11 ≥ 5𝑥 ⟹ </a:t>
            </a:r>
            <a:r>
              <a:rPr sz="2100" spc="-15" baseline="43650" dirty="0">
                <a:latin typeface="Cambria Math"/>
                <a:cs typeface="Cambria Math"/>
              </a:rPr>
              <a:t>11 </a:t>
            </a:r>
            <a:r>
              <a:rPr sz="1400" spc="-10" dirty="0">
                <a:latin typeface="Cambria Math"/>
                <a:cs typeface="Cambria Math"/>
              </a:rPr>
              <a:t>≥</a:t>
            </a:r>
            <a:r>
              <a:rPr sz="1400" spc="2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926840" y="6008623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76452" y="5889751"/>
            <a:ext cx="34874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The </a:t>
            </a:r>
            <a:r>
              <a:rPr sz="1400" spc="-5" dirty="0">
                <a:latin typeface="Cambria Math"/>
                <a:cs typeface="Cambria Math"/>
              </a:rPr>
              <a:t>solution </a:t>
            </a:r>
            <a:r>
              <a:rPr sz="1400" spc="-10" dirty="0">
                <a:latin typeface="Cambria Math"/>
                <a:cs typeface="Cambria Math"/>
              </a:rPr>
              <a:t>set is half − open interval (1,</a:t>
            </a:r>
            <a:r>
              <a:rPr sz="1400" spc="114" dirty="0">
                <a:latin typeface="Cambria Math"/>
                <a:cs typeface="Cambria Math"/>
              </a:rPr>
              <a:t> </a:t>
            </a:r>
            <a:r>
              <a:rPr sz="2100" u="sng" baseline="4365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11</a:t>
            </a:r>
            <a:r>
              <a:rPr sz="1400" dirty="0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76452" y="6467906"/>
            <a:ext cx="2264410" cy="87884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20" dirty="0">
                <a:latin typeface="Cambria Math"/>
                <a:cs typeface="Cambria Math"/>
              </a:rPr>
              <a:t>𝑒</a:t>
            </a:r>
            <a:r>
              <a:rPr sz="2100" spc="3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≤ </a:t>
            </a:r>
            <a:r>
              <a:rPr sz="1400" spc="-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− 3𝑥 &lt;</a:t>
            </a:r>
            <a:r>
              <a:rPr sz="1400" spc="4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≤ </a:t>
            </a:r>
            <a:r>
              <a:rPr sz="1400" spc="-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− 3𝑥 &lt; 11 −</a:t>
            </a:r>
            <a:r>
              <a:rPr sz="1400" spc="1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400" dirty="0">
                <a:latin typeface="Cambria Math"/>
                <a:cs typeface="Cambria Math"/>
              </a:rPr>
              <a:t>−3 </a:t>
            </a:r>
            <a:r>
              <a:rPr sz="1400" spc="-10" dirty="0">
                <a:latin typeface="Cambria Math"/>
                <a:cs typeface="Cambria Math"/>
              </a:rPr>
              <a:t>≤ </a:t>
            </a:r>
            <a:r>
              <a:rPr sz="1400" spc="-5" dirty="0">
                <a:latin typeface="Cambria Math"/>
                <a:cs typeface="Cambria Math"/>
              </a:rPr>
              <a:t>−3𝑥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6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689152" y="7640446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0" y="0"/>
                </a:moveTo>
                <a:lnTo>
                  <a:pt x="2316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192072" y="7640446"/>
            <a:ext cx="332740" cy="0"/>
          </a:xfrm>
          <a:custGeom>
            <a:avLst/>
            <a:gdLst/>
            <a:ahLst/>
            <a:cxnLst/>
            <a:rect l="l" t="t" r="r" b="b"/>
            <a:pathLst>
              <a:path w="332740">
                <a:moveTo>
                  <a:pt x="0" y="0"/>
                </a:moveTo>
                <a:lnTo>
                  <a:pt x="332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676452" y="7365618"/>
            <a:ext cx="11906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dirty="0">
                <a:latin typeface="Cambria Math"/>
                <a:cs typeface="Cambria Math"/>
              </a:rPr>
              <a:t>−3 </a:t>
            </a:r>
            <a:r>
              <a:rPr sz="2100" spc="-15" baseline="-43650" dirty="0">
                <a:latin typeface="Cambria Math"/>
                <a:cs typeface="Cambria Math"/>
              </a:rPr>
              <a:t>≤ </a:t>
            </a:r>
            <a:r>
              <a:rPr sz="1400" spc="-5" dirty="0">
                <a:latin typeface="Cambria Math"/>
                <a:cs typeface="Cambria Math"/>
              </a:rPr>
              <a:t>−3𝑥 </a:t>
            </a:r>
            <a:r>
              <a:rPr sz="2100" spc="-15" baseline="-43650" dirty="0">
                <a:latin typeface="Cambria Math"/>
                <a:cs typeface="Cambria Math"/>
              </a:rPr>
              <a:t>&lt;</a:t>
            </a:r>
            <a:r>
              <a:rPr sz="2100" spc="22" baseline="-436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6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1756282" y="7640446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2859785" y="7502778"/>
            <a:ext cx="443865" cy="6064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÷</a:t>
            </a:r>
            <a:r>
              <a:rPr sz="1400" spc="-5" dirty="0">
                <a:latin typeface="Cambria Math"/>
                <a:cs typeface="Cambria Math"/>
              </a:rPr>
              <a:t> 3</a:t>
            </a:r>
            <a:endParaRPr sz="1400">
              <a:latin typeface="Cambria Math"/>
              <a:cs typeface="Cambria Math"/>
            </a:endParaRPr>
          </a:p>
          <a:p>
            <a:pPr marL="33655">
              <a:lnSpc>
                <a:spcPct val="100000"/>
              </a:lnSpc>
              <a:spcBef>
                <a:spcPts val="1225"/>
              </a:spcBef>
            </a:pPr>
            <a:r>
              <a:rPr sz="1400" spc="-10" dirty="0">
                <a:latin typeface="Cambria Math"/>
                <a:cs typeface="Cambria Math"/>
              </a:rPr>
              <a:t>×</a:t>
            </a:r>
            <a:r>
              <a:rPr sz="1400" spc="-80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−1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76452" y="7583855"/>
            <a:ext cx="1190625" cy="80899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390"/>
              </a:spcBef>
              <a:tabLst>
                <a:tab pos="631190" algn="l"/>
                <a:tab pos="1079500" algn="l"/>
              </a:tabLst>
            </a:pPr>
            <a:r>
              <a:rPr sz="1400" spc="-5" dirty="0">
                <a:latin typeface="Cambria Math"/>
                <a:cs typeface="Cambria Math"/>
              </a:rPr>
              <a:t>3	3	3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400" dirty="0">
                <a:latin typeface="Cambria Math"/>
                <a:cs typeface="Cambria Math"/>
              </a:rPr>
              <a:t>−1 </a:t>
            </a:r>
            <a:r>
              <a:rPr sz="1400" spc="-10" dirty="0">
                <a:latin typeface="Cambria Math"/>
                <a:cs typeface="Cambria Math"/>
              </a:rPr>
              <a:t>≤ </a:t>
            </a:r>
            <a:r>
              <a:rPr sz="1400" dirty="0">
                <a:latin typeface="Cambria Math"/>
                <a:cs typeface="Cambria Math"/>
              </a:rPr>
              <a:t>−𝑥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≥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&gt;</a:t>
            </a:r>
            <a:r>
              <a:rPr sz="1400" spc="55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−2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76452" y="8435720"/>
            <a:ext cx="34905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The </a:t>
            </a:r>
            <a:r>
              <a:rPr sz="1400" spc="-5" dirty="0">
                <a:latin typeface="Cambria Math"/>
                <a:cs typeface="Cambria Math"/>
              </a:rPr>
              <a:t>solution </a:t>
            </a:r>
            <a:r>
              <a:rPr sz="1400" spc="-10" dirty="0">
                <a:latin typeface="Cambria Math"/>
                <a:cs typeface="Cambria Math"/>
              </a:rPr>
              <a:t>set is half − open interval</a:t>
            </a:r>
            <a:r>
              <a:rPr sz="1400" spc="17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(−2,1]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924300" y="2203068"/>
            <a:ext cx="2155190" cy="142875"/>
          </a:xfrm>
          <a:custGeom>
            <a:avLst/>
            <a:gdLst/>
            <a:ahLst/>
            <a:cxnLst/>
            <a:rect l="l" t="t" r="r" b="b"/>
            <a:pathLst>
              <a:path w="2155190" h="142875">
                <a:moveTo>
                  <a:pt x="142875" y="0"/>
                </a:moveTo>
                <a:lnTo>
                  <a:pt x="0" y="71500"/>
                </a:lnTo>
                <a:lnTo>
                  <a:pt x="142875" y="142875"/>
                </a:lnTo>
                <a:lnTo>
                  <a:pt x="97114" y="85725"/>
                </a:lnTo>
                <a:lnTo>
                  <a:pt x="85725" y="85725"/>
                </a:lnTo>
                <a:lnTo>
                  <a:pt x="85725" y="57150"/>
                </a:lnTo>
                <a:lnTo>
                  <a:pt x="97195" y="57150"/>
                </a:lnTo>
                <a:lnTo>
                  <a:pt x="142875" y="0"/>
                </a:lnTo>
                <a:close/>
              </a:path>
              <a:path w="2155190" h="142875">
                <a:moveTo>
                  <a:pt x="2069464" y="71500"/>
                </a:moveTo>
                <a:lnTo>
                  <a:pt x="2012314" y="142875"/>
                </a:lnTo>
                <a:lnTo>
                  <a:pt x="2126716" y="85725"/>
                </a:lnTo>
                <a:lnTo>
                  <a:pt x="2069464" y="85725"/>
                </a:lnTo>
                <a:lnTo>
                  <a:pt x="2069464" y="71500"/>
                </a:lnTo>
                <a:close/>
              </a:path>
              <a:path w="2155190" h="142875">
                <a:moveTo>
                  <a:pt x="85725" y="71500"/>
                </a:moveTo>
                <a:lnTo>
                  <a:pt x="85725" y="85725"/>
                </a:lnTo>
                <a:lnTo>
                  <a:pt x="97114" y="85725"/>
                </a:lnTo>
                <a:lnTo>
                  <a:pt x="85725" y="71500"/>
                </a:lnTo>
                <a:close/>
              </a:path>
              <a:path w="2155190" h="142875">
                <a:moveTo>
                  <a:pt x="2057994" y="57150"/>
                </a:moveTo>
                <a:lnTo>
                  <a:pt x="97195" y="57150"/>
                </a:lnTo>
                <a:lnTo>
                  <a:pt x="85725" y="71500"/>
                </a:lnTo>
                <a:lnTo>
                  <a:pt x="97114" y="85725"/>
                </a:lnTo>
                <a:lnTo>
                  <a:pt x="2058075" y="85725"/>
                </a:lnTo>
                <a:lnTo>
                  <a:pt x="2069464" y="71500"/>
                </a:lnTo>
                <a:lnTo>
                  <a:pt x="2057994" y="57150"/>
                </a:lnTo>
                <a:close/>
              </a:path>
              <a:path w="2155190" h="142875">
                <a:moveTo>
                  <a:pt x="2126513" y="57150"/>
                </a:moveTo>
                <a:lnTo>
                  <a:pt x="2069464" y="57150"/>
                </a:lnTo>
                <a:lnTo>
                  <a:pt x="2069464" y="85725"/>
                </a:lnTo>
                <a:lnTo>
                  <a:pt x="2126716" y="85725"/>
                </a:lnTo>
                <a:lnTo>
                  <a:pt x="2155190" y="71500"/>
                </a:lnTo>
                <a:lnTo>
                  <a:pt x="2126513" y="57150"/>
                </a:lnTo>
                <a:close/>
              </a:path>
              <a:path w="2155190" h="142875">
                <a:moveTo>
                  <a:pt x="97195" y="57150"/>
                </a:moveTo>
                <a:lnTo>
                  <a:pt x="85725" y="57150"/>
                </a:lnTo>
                <a:lnTo>
                  <a:pt x="85725" y="71500"/>
                </a:lnTo>
                <a:lnTo>
                  <a:pt x="97195" y="57150"/>
                </a:lnTo>
                <a:close/>
              </a:path>
              <a:path w="2155190" h="142875">
                <a:moveTo>
                  <a:pt x="2012314" y="0"/>
                </a:moveTo>
                <a:lnTo>
                  <a:pt x="2069464" y="71500"/>
                </a:lnTo>
                <a:lnTo>
                  <a:pt x="2069464" y="57150"/>
                </a:lnTo>
                <a:lnTo>
                  <a:pt x="2126513" y="57150"/>
                </a:lnTo>
                <a:lnTo>
                  <a:pt x="20123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917122" y="2238057"/>
            <a:ext cx="84454" cy="768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4896358" y="2257476"/>
            <a:ext cx="123825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4909058" y="2576194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958079" y="1988184"/>
            <a:ext cx="0" cy="174625"/>
          </a:xfrm>
          <a:custGeom>
            <a:avLst/>
            <a:gdLst/>
            <a:ahLst/>
            <a:cxnLst/>
            <a:rect l="l" t="t" r="r" b="b"/>
            <a:pathLst>
              <a:path h="174625">
                <a:moveTo>
                  <a:pt x="0" y="174625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135754" y="1961133"/>
            <a:ext cx="818515" cy="85725"/>
          </a:xfrm>
          <a:custGeom>
            <a:avLst/>
            <a:gdLst/>
            <a:ahLst/>
            <a:cxnLst/>
            <a:rect l="l" t="t" r="r" b="b"/>
            <a:pathLst>
              <a:path w="818514" h="85725">
                <a:moveTo>
                  <a:pt x="85725" y="0"/>
                </a:moveTo>
                <a:lnTo>
                  <a:pt x="0" y="42925"/>
                </a:lnTo>
                <a:lnTo>
                  <a:pt x="85725" y="85725"/>
                </a:lnTo>
                <a:lnTo>
                  <a:pt x="85725" y="57150"/>
                </a:lnTo>
                <a:lnTo>
                  <a:pt x="71374" y="57150"/>
                </a:lnTo>
                <a:lnTo>
                  <a:pt x="71374" y="28575"/>
                </a:lnTo>
                <a:lnTo>
                  <a:pt x="85725" y="28575"/>
                </a:lnTo>
                <a:lnTo>
                  <a:pt x="85725" y="0"/>
                </a:lnTo>
                <a:close/>
              </a:path>
              <a:path w="818514" h="85725">
                <a:moveTo>
                  <a:pt x="85725" y="28575"/>
                </a:moveTo>
                <a:lnTo>
                  <a:pt x="71374" y="28575"/>
                </a:lnTo>
                <a:lnTo>
                  <a:pt x="71374" y="57150"/>
                </a:lnTo>
                <a:lnTo>
                  <a:pt x="85725" y="57150"/>
                </a:lnTo>
                <a:lnTo>
                  <a:pt x="85725" y="28575"/>
                </a:lnTo>
                <a:close/>
              </a:path>
              <a:path w="818514" h="85725">
                <a:moveTo>
                  <a:pt x="818515" y="28575"/>
                </a:moveTo>
                <a:lnTo>
                  <a:pt x="85725" y="28575"/>
                </a:lnTo>
                <a:lnTo>
                  <a:pt x="85725" y="57150"/>
                </a:lnTo>
                <a:lnTo>
                  <a:pt x="818515" y="57150"/>
                </a:lnTo>
                <a:lnTo>
                  <a:pt x="818515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347209" y="4565268"/>
            <a:ext cx="2155190" cy="142875"/>
          </a:xfrm>
          <a:custGeom>
            <a:avLst/>
            <a:gdLst/>
            <a:ahLst/>
            <a:cxnLst/>
            <a:rect l="l" t="t" r="r" b="b"/>
            <a:pathLst>
              <a:path w="2155190" h="142875">
                <a:moveTo>
                  <a:pt x="142875" y="0"/>
                </a:moveTo>
                <a:lnTo>
                  <a:pt x="0" y="71500"/>
                </a:lnTo>
                <a:lnTo>
                  <a:pt x="142875" y="142875"/>
                </a:lnTo>
                <a:lnTo>
                  <a:pt x="97114" y="85725"/>
                </a:lnTo>
                <a:lnTo>
                  <a:pt x="85725" y="85725"/>
                </a:lnTo>
                <a:lnTo>
                  <a:pt x="85725" y="57150"/>
                </a:lnTo>
                <a:lnTo>
                  <a:pt x="97195" y="57150"/>
                </a:lnTo>
                <a:lnTo>
                  <a:pt x="142875" y="0"/>
                </a:lnTo>
                <a:close/>
              </a:path>
              <a:path w="2155190" h="142875">
                <a:moveTo>
                  <a:pt x="2069464" y="71500"/>
                </a:moveTo>
                <a:lnTo>
                  <a:pt x="2012314" y="142875"/>
                </a:lnTo>
                <a:lnTo>
                  <a:pt x="2126716" y="85725"/>
                </a:lnTo>
                <a:lnTo>
                  <a:pt x="2069464" y="85725"/>
                </a:lnTo>
                <a:lnTo>
                  <a:pt x="2069464" y="71500"/>
                </a:lnTo>
                <a:close/>
              </a:path>
              <a:path w="2155190" h="142875">
                <a:moveTo>
                  <a:pt x="85725" y="71500"/>
                </a:moveTo>
                <a:lnTo>
                  <a:pt x="85725" y="85725"/>
                </a:lnTo>
                <a:lnTo>
                  <a:pt x="97114" y="85725"/>
                </a:lnTo>
                <a:lnTo>
                  <a:pt x="85725" y="71500"/>
                </a:lnTo>
                <a:close/>
              </a:path>
              <a:path w="2155190" h="142875">
                <a:moveTo>
                  <a:pt x="2057994" y="57150"/>
                </a:moveTo>
                <a:lnTo>
                  <a:pt x="97195" y="57150"/>
                </a:lnTo>
                <a:lnTo>
                  <a:pt x="85725" y="71500"/>
                </a:lnTo>
                <a:lnTo>
                  <a:pt x="97114" y="85725"/>
                </a:lnTo>
                <a:lnTo>
                  <a:pt x="2058075" y="85725"/>
                </a:lnTo>
                <a:lnTo>
                  <a:pt x="2069464" y="71500"/>
                </a:lnTo>
                <a:lnTo>
                  <a:pt x="2057994" y="57150"/>
                </a:lnTo>
                <a:close/>
              </a:path>
              <a:path w="2155190" h="142875">
                <a:moveTo>
                  <a:pt x="2126513" y="57150"/>
                </a:moveTo>
                <a:lnTo>
                  <a:pt x="2069464" y="57150"/>
                </a:lnTo>
                <a:lnTo>
                  <a:pt x="2069464" y="85725"/>
                </a:lnTo>
                <a:lnTo>
                  <a:pt x="2126716" y="85725"/>
                </a:lnTo>
                <a:lnTo>
                  <a:pt x="2155190" y="71500"/>
                </a:lnTo>
                <a:lnTo>
                  <a:pt x="2126513" y="57150"/>
                </a:lnTo>
                <a:close/>
              </a:path>
              <a:path w="2155190" h="142875">
                <a:moveTo>
                  <a:pt x="97195" y="57150"/>
                </a:moveTo>
                <a:lnTo>
                  <a:pt x="85725" y="57150"/>
                </a:lnTo>
                <a:lnTo>
                  <a:pt x="85725" y="71500"/>
                </a:lnTo>
                <a:lnTo>
                  <a:pt x="97195" y="57150"/>
                </a:lnTo>
                <a:close/>
              </a:path>
              <a:path w="2155190" h="142875">
                <a:moveTo>
                  <a:pt x="2012314" y="0"/>
                </a:moveTo>
                <a:lnTo>
                  <a:pt x="2069464" y="71500"/>
                </a:lnTo>
                <a:lnTo>
                  <a:pt x="2069464" y="57150"/>
                </a:lnTo>
                <a:lnTo>
                  <a:pt x="2126513" y="57150"/>
                </a:lnTo>
                <a:lnTo>
                  <a:pt x="20123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785802" y="4592637"/>
            <a:ext cx="84455" cy="7683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5731890" y="4641392"/>
            <a:ext cx="220979" cy="53848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9"/>
              </a:spcBef>
            </a:pPr>
            <a:r>
              <a:rPr sz="1400" spc="-10" dirty="0">
                <a:latin typeface="Cambria Math"/>
                <a:cs typeface="Cambria Math"/>
              </a:rPr>
              <a:t>11</a:t>
            </a:r>
            <a:endParaRPr sz="1400">
              <a:latin typeface="Cambria Math"/>
              <a:cs typeface="Cambria Math"/>
            </a:endParaRPr>
          </a:p>
          <a:p>
            <a:pPr marL="60960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5744590" y="4960365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608320" y="4323714"/>
            <a:ext cx="224472" cy="20129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887912" y="4594542"/>
            <a:ext cx="84454" cy="768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914582" y="4332858"/>
            <a:ext cx="225742" cy="2016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4865878" y="4728209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323715" y="7281798"/>
            <a:ext cx="2155190" cy="142875"/>
          </a:xfrm>
          <a:custGeom>
            <a:avLst/>
            <a:gdLst/>
            <a:ahLst/>
            <a:cxnLst/>
            <a:rect l="l" t="t" r="r" b="b"/>
            <a:pathLst>
              <a:path w="2155190" h="142875">
                <a:moveTo>
                  <a:pt x="142875" y="0"/>
                </a:moveTo>
                <a:lnTo>
                  <a:pt x="0" y="71500"/>
                </a:lnTo>
                <a:lnTo>
                  <a:pt x="142875" y="142874"/>
                </a:lnTo>
                <a:lnTo>
                  <a:pt x="97114" y="85724"/>
                </a:lnTo>
                <a:lnTo>
                  <a:pt x="85725" y="85724"/>
                </a:lnTo>
                <a:lnTo>
                  <a:pt x="85725" y="57149"/>
                </a:lnTo>
                <a:lnTo>
                  <a:pt x="97195" y="57149"/>
                </a:lnTo>
                <a:lnTo>
                  <a:pt x="142875" y="0"/>
                </a:lnTo>
                <a:close/>
              </a:path>
              <a:path w="2155190" h="142875">
                <a:moveTo>
                  <a:pt x="2069464" y="71500"/>
                </a:moveTo>
                <a:lnTo>
                  <a:pt x="2012314" y="142874"/>
                </a:lnTo>
                <a:lnTo>
                  <a:pt x="2126716" y="85724"/>
                </a:lnTo>
                <a:lnTo>
                  <a:pt x="2069464" y="85724"/>
                </a:lnTo>
                <a:lnTo>
                  <a:pt x="2069464" y="71500"/>
                </a:lnTo>
                <a:close/>
              </a:path>
              <a:path w="2155190" h="142875">
                <a:moveTo>
                  <a:pt x="85725" y="71500"/>
                </a:moveTo>
                <a:lnTo>
                  <a:pt x="85725" y="85724"/>
                </a:lnTo>
                <a:lnTo>
                  <a:pt x="97114" y="85724"/>
                </a:lnTo>
                <a:lnTo>
                  <a:pt x="85725" y="71500"/>
                </a:lnTo>
                <a:close/>
              </a:path>
              <a:path w="2155190" h="142875">
                <a:moveTo>
                  <a:pt x="2057994" y="57149"/>
                </a:moveTo>
                <a:lnTo>
                  <a:pt x="97195" y="57149"/>
                </a:lnTo>
                <a:lnTo>
                  <a:pt x="85725" y="71500"/>
                </a:lnTo>
                <a:lnTo>
                  <a:pt x="97114" y="85724"/>
                </a:lnTo>
                <a:lnTo>
                  <a:pt x="2058075" y="85724"/>
                </a:lnTo>
                <a:lnTo>
                  <a:pt x="2069464" y="71500"/>
                </a:lnTo>
                <a:lnTo>
                  <a:pt x="2057994" y="57149"/>
                </a:lnTo>
                <a:close/>
              </a:path>
              <a:path w="2155190" h="142875">
                <a:moveTo>
                  <a:pt x="2126513" y="57149"/>
                </a:moveTo>
                <a:lnTo>
                  <a:pt x="2069464" y="57149"/>
                </a:lnTo>
                <a:lnTo>
                  <a:pt x="2069464" y="85724"/>
                </a:lnTo>
                <a:lnTo>
                  <a:pt x="2126716" y="85724"/>
                </a:lnTo>
                <a:lnTo>
                  <a:pt x="2155190" y="71500"/>
                </a:lnTo>
                <a:lnTo>
                  <a:pt x="2126513" y="57149"/>
                </a:lnTo>
                <a:close/>
              </a:path>
              <a:path w="2155190" h="142875">
                <a:moveTo>
                  <a:pt x="97195" y="57149"/>
                </a:moveTo>
                <a:lnTo>
                  <a:pt x="85725" y="57149"/>
                </a:lnTo>
                <a:lnTo>
                  <a:pt x="85725" y="71500"/>
                </a:lnTo>
                <a:lnTo>
                  <a:pt x="97195" y="57149"/>
                </a:lnTo>
                <a:close/>
              </a:path>
              <a:path w="2155190" h="142875">
                <a:moveTo>
                  <a:pt x="2012314" y="0"/>
                </a:moveTo>
                <a:lnTo>
                  <a:pt x="2069464" y="71500"/>
                </a:lnTo>
                <a:lnTo>
                  <a:pt x="2069464" y="57149"/>
                </a:lnTo>
                <a:lnTo>
                  <a:pt x="2126513" y="57149"/>
                </a:lnTo>
                <a:lnTo>
                  <a:pt x="20123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762307" y="7309167"/>
            <a:ext cx="84454" cy="7683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5725795" y="7432675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5584825" y="7040244"/>
            <a:ext cx="224472" cy="20129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864417" y="7311072"/>
            <a:ext cx="84455" cy="768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891087" y="7049389"/>
            <a:ext cx="225742" cy="2016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4786629" y="7450963"/>
            <a:ext cx="25463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2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1" name="object 9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14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644" y="424637"/>
            <a:ext cx="2390140" cy="702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1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19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67654" y="434593"/>
            <a:ext cx="144907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01040" y="1360804"/>
            <a:ext cx="54610" cy="160020"/>
          </a:xfrm>
          <a:custGeom>
            <a:avLst/>
            <a:gdLst/>
            <a:ahLst/>
            <a:cxnLst/>
            <a:rect l="l" t="t" r="r" b="b"/>
            <a:pathLst>
              <a:path w="54609" h="160019">
                <a:moveTo>
                  <a:pt x="52068" y="13588"/>
                </a:moveTo>
                <a:lnTo>
                  <a:pt x="34493" y="13588"/>
                </a:lnTo>
                <a:lnTo>
                  <a:pt x="35801" y="14224"/>
                </a:lnTo>
                <a:lnTo>
                  <a:pt x="36741" y="15875"/>
                </a:lnTo>
                <a:lnTo>
                  <a:pt x="37655" y="17399"/>
                </a:lnTo>
                <a:lnTo>
                  <a:pt x="38138" y="19430"/>
                </a:lnTo>
                <a:lnTo>
                  <a:pt x="38138" y="23749"/>
                </a:lnTo>
                <a:lnTo>
                  <a:pt x="37934" y="26797"/>
                </a:lnTo>
                <a:lnTo>
                  <a:pt x="37858" y="27431"/>
                </a:lnTo>
                <a:lnTo>
                  <a:pt x="37172" y="30733"/>
                </a:lnTo>
                <a:lnTo>
                  <a:pt x="36156" y="36322"/>
                </a:lnTo>
                <a:lnTo>
                  <a:pt x="31851" y="59543"/>
                </a:lnTo>
                <a:lnTo>
                  <a:pt x="23096" y="105937"/>
                </a:lnTo>
                <a:lnTo>
                  <a:pt x="18783" y="129158"/>
                </a:lnTo>
                <a:lnTo>
                  <a:pt x="1015" y="155194"/>
                </a:lnTo>
                <a:lnTo>
                  <a:pt x="317" y="157987"/>
                </a:lnTo>
                <a:lnTo>
                  <a:pt x="0" y="159511"/>
                </a:lnTo>
                <a:lnTo>
                  <a:pt x="38493" y="159511"/>
                </a:lnTo>
                <a:lnTo>
                  <a:pt x="39242" y="155194"/>
                </a:lnTo>
                <a:lnTo>
                  <a:pt x="34594" y="154685"/>
                </a:lnTo>
                <a:lnTo>
                  <a:pt x="31610" y="153797"/>
                </a:lnTo>
                <a:lnTo>
                  <a:pt x="30403" y="152146"/>
                </a:lnTo>
                <a:lnTo>
                  <a:pt x="29121" y="150622"/>
                </a:lnTo>
                <a:lnTo>
                  <a:pt x="28460" y="148462"/>
                </a:lnTo>
                <a:lnTo>
                  <a:pt x="28460" y="142239"/>
                </a:lnTo>
                <a:lnTo>
                  <a:pt x="29133" y="136651"/>
                </a:lnTo>
                <a:lnTo>
                  <a:pt x="30492" y="129158"/>
                </a:lnTo>
                <a:lnTo>
                  <a:pt x="36471" y="96869"/>
                </a:lnTo>
                <a:lnTo>
                  <a:pt x="49622" y="26797"/>
                </a:lnTo>
                <a:lnTo>
                  <a:pt x="52068" y="13588"/>
                </a:lnTo>
                <a:close/>
              </a:path>
              <a:path w="54609" h="160019">
                <a:moveTo>
                  <a:pt x="54584" y="0"/>
                </a:moveTo>
                <a:lnTo>
                  <a:pt x="51053" y="0"/>
                </a:lnTo>
                <a:lnTo>
                  <a:pt x="25755" y="10922"/>
                </a:lnTo>
                <a:lnTo>
                  <a:pt x="26598" y="14224"/>
                </a:lnTo>
                <a:lnTo>
                  <a:pt x="26771" y="14985"/>
                </a:lnTo>
                <a:lnTo>
                  <a:pt x="29476" y="13970"/>
                </a:lnTo>
                <a:lnTo>
                  <a:pt x="31521" y="13588"/>
                </a:lnTo>
                <a:lnTo>
                  <a:pt x="52068" y="13588"/>
                </a:lnTo>
                <a:lnTo>
                  <a:pt x="5458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73480" y="1499615"/>
            <a:ext cx="15240" cy="23495"/>
          </a:xfrm>
          <a:custGeom>
            <a:avLst/>
            <a:gdLst/>
            <a:ahLst/>
            <a:cxnLst/>
            <a:rect l="l" t="t" r="r" b="b"/>
            <a:pathLst>
              <a:path w="15240" h="23494">
                <a:moveTo>
                  <a:pt x="9677" y="0"/>
                </a:moveTo>
                <a:lnTo>
                  <a:pt x="5397" y="0"/>
                </a:lnTo>
                <a:lnTo>
                  <a:pt x="3606" y="1143"/>
                </a:lnTo>
                <a:lnTo>
                  <a:pt x="774" y="5588"/>
                </a:lnTo>
                <a:lnTo>
                  <a:pt x="0" y="8382"/>
                </a:lnTo>
                <a:lnTo>
                  <a:pt x="0" y="14986"/>
                </a:lnTo>
                <a:lnTo>
                  <a:pt x="774" y="17652"/>
                </a:lnTo>
                <a:lnTo>
                  <a:pt x="2235" y="19939"/>
                </a:lnTo>
                <a:lnTo>
                  <a:pt x="3606" y="22225"/>
                </a:lnTo>
                <a:lnTo>
                  <a:pt x="5397" y="23368"/>
                </a:lnTo>
                <a:lnTo>
                  <a:pt x="9677" y="23368"/>
                </a:lnTo>
                <a:lnTo>
                  <a:pt x="11468" y="22225"/>
                </a:lnTo>
                <a:lnTo>
                  <a:pt x="14389" y="17652"/>
                </a:lnTo>
                <a:lnTo>
                  <a:pt x="15163" y="14986"/>
                </a:lnTo>
                <a:lnTo>
                  <a:pt x="15163" y="8382"/>
                </a:lnTo>
                <a:lnTo>
                  <a:pt x="14389" y="5588"/>
                </a:lnTo>
                <a:lnTo>
                  <a:pt x="12941" y="3301"/>
                </a:lnTo>
                <a:lnTo>
                  <a:pt x="11468" y="1143"/>
                </a:lnTo>
                <a:lnTo>
                  <a:pt x="96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15987" y="1360804"/>
            <a:ext cx="54610" cy="160020"/>
          </a:xfrm>
          <a:custGeom>
            <a:avLst/>
            <a:gdLst/>
            <a:ahLst/>
            <a:cxnLst/>
            <a:rect l="l" t="t" r="r" b="b"/>
            <a:pathLst>
              <a:path w="54609" h="160019">
                <a:moveTo>
                  <a:pt x="52083" y="13588"/>
                </a:moveTo>
                <a:lnTo>
                  <a:pt x="34518" y="13588"/>
                </a:lnTo>
                <a:lnTo>
                  <a:pt x="35826" y="14224"/>
                </a:lnTo>
                <a:lnTo>
                  <a:pt x="36741" y="15875"/>
                </a:lnTo>
                <a:lnTo>
                  <a:pt x="37655" y="17399"/>
                </a:lnTo>
                <a:lnTo>
                  <a:pt x="38138" y="19430"/>
                </a:lnTo>
                <a:lnTo>
                  <a:pt x="38036" y="25146"/>
                </a:lnTo>
                <a:lnTo>
                  <a:pt x="37960" y="26797"/>
                </a:lnTo>
                <a:lnTo>
                  <a:pt x="37858" y="27431"/>
                </a:lnTo>
                <a:lnTo>
                  <a:pt x="37185" y="30733"/>
                </a:lnTo>
                <a:lnTo>
                  <a:pt x="36182" y="36322"/>
                </a:lnTo>
                <a:lnTo>
                  <a:pt x="31865" y="59543"/>
                </a:lnTo>
                <a:lnTo>
                  <a:pt x="23112" y="105937"/>
                </a:lnTo>
                <a:lnTo>
                  <a:pt x="18795" y="129158"/>
                </a:lnTo>
                <a:lnTo>
                  <a:pt x="1015" y="155194"/>
                </a:lnTo>
                <a:lnTo>
                  <a:pt x="342" y="157987"/>
                </a:lnTo>
                <a:lnTo>
                  <a:pt x="0" y="159511"/>
                </a:lnTo>
                <a:lnTo>
                  <a:pt x="38519" y="159511"/>
                </a:lnTo>
                <a:lnTo>
                  <a:pt x="38760" y="157987"/>
                </a:lnTo>
                <a:lnTo>
                  <a:pt x="39255" y="155194"/>
                </a:lnTo>
                <a:lnTo>
                  <a:pt x="34594" y="154685"/>
                </a:lnTo>
                <a:lnTo>
                  <a:pt x="31610" y="153797"/>
                </a:lnTo>
                <a:lnTo>
                  <a:pt x="30416" y="152146"/>
                </a:lnTo>
                <a:lnTo>
                  <a:pt x="29121" y="150622"/>
                </a:lnTo>
                <a:lnTo>
                  <a:pt x="28460" y="148462"/>
                </a:lnTo>
                <a:lnTo>
                  <a:pt x="28460" y="142239"/>
                </a:lnTo>
                <a:lnTo>
                  <a:pt x="29146" y="136651"/>
                </a:lnTo>
                <a:lnTo>
                  <a:pt x="36491" y="96869"/>
                </a:lnTo>
                <a:lnTo>
                  <a:pt x="48623" y="32289"/>
                </a:lnTo>
                <a:lnTo>
                  <a:pt x="52083" y="13588"/>
                </a:lnTo>
                <a:close/>
              </a:path>
              <a:path w="54609" h="160019">
                <a:moveTo>
                  <a:pt x="54597" y="0"/>
                </a:moveTo>
                <a:lnTo>
                  <a:pt x="51079" y="0"/>
                </a:lnTo>
                <a:lnTo>
                  <a:pt x="25755" y="10922"/>
                </a:lnTo>
                <a:lnTo>
                  <a:pt x="26098" y="12192"/>
                </a:lnTo>
                <a:lnTo>
                  <a:pt x="26796" y="14985"/>
                </a:lnTo>
                <a:lnTo>
                  <a:pt x="29476" y="13970"/>
                </a:lnTo>
                <a:lnTo>
                  <a:pt x="31534" y="13588"/>
                </a:lnTo>
                <a:lnTo>
                  <a:pt x="52083" y="13588"/>
                </a:lnTo>
                <a:lnTo>
                  <a:pt x="5459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88072" y="1363979"/>
            <a:ext cx="70485" cy="159385"/>
          </a:xfrm>
          <a:custGeom>
            <a:avLst/>
            <a:gdLst/>
            <a:ahLst/>
            <a:cxnLst/>
            <a:rect l="l" t="t" r="r" b="b"/>
            <a:pathLst>
              <a:path w="70484" h="159384">
                <a:moveTo>
                  <a:pt x="47625" y="117094"/>
                </a:moveTo>
                <a:lnTo>
                  <a:pt x="36639" y="117094"/>
                </a:lnTo>
                <a:lnTo>
                  <a:pt x="34681" y="127571"/>
                </a:lnTo>
                <a:lnTo>
                  <a:pt x="28740" y="159003"/>
                </a:lnTo>
                <a:lnTo>
                  <a:pt x="39712" y="159003"/>
                </a:lnTo>
                <a:lnTo>
                  <a:pt x="41674" y="148526"/>
                </a:lnTo>
                <a:lnTo>
                  <a:pt x="45663" y="127571"/>
                </a:lnTo>
                <a:lnTo>
                  <a:pt x="47625" y="117094"/>
                </a:lnTo>
                <a:close/>
              </a:path>
              <a:path w="70484" h="159384">
                <a:moveTo>
                  <a:pt x="69862" y="0"/>
                </a:moveTo>
                <a:lnTo>
                  <a:pt x="64084" y="0"/>
                </a:lnTo>
                <a:lnTo>
                  <a:pt x="48914" y="25276"/>
                </a:lnTo>
                <a:lnTo>
                  <a:pt x="18242" y="75688"/>
                </a:lnTo>
                <a:lnTo>
                  <a:pt x="3073" y="100964"/>
                </a:lnTo>
                <a:lnTo>
                  <a:pt x="2070" y="106425"/>
                </a:lnTo>
                <a:lnTo>
                  <a:pt x="907" y="112268"/>
                </a:lnTo>
                <a:lnTo>
                  <a:pt x="0" y="117094"/>
                </a:lnTo>
                <a:lnTo>
                  <a:pt x="59905" y="117094"/>
                </a:lnTo>
                <a:lnTo>
                  <a:pt x="60883" y="111759"/>
                </a:lnTo>
                <a:lnTo>
                  <a:pt x="61721" y="107569"/>
                </a:lnTo>
                <a:lnTo>
                  <a:pt x="62598" y="102743"/>
                </a:lnTo>
                <a:lnTo>
                  <a:pt x="9575" y="102743"/>
                </a:lnTo>
                <a:lnTo>
                  <a:pt x="20421" y="84439"/>
                </a:lnTo>
                <a:lnTo>
                  <a:pt x="42376" y="47986"/>
                </a:lnTo>
                <a:lnTo>
                  <a:pt x="53200" y="29718"/>
                </a:lnTo>
                <a:lnTo>
                  <a:pt x="64261" y="29718"/>
                </a:lnTo>
                <a:lnTo>
                  <a:pt x="69862" y="0"/>
                </a:lnTo>
                <a:close/>
              </a:path>
              <a:path w="70484" h="159384">
                <a:moveTo>
                  <a:pt x="64261" y="29718"/>
                </a:moveTo>
                <a:lnTo>
                  <a:pt x="53200" y="29718"/>
                </a:lnTo>
                <a:lnTo>
                  <a:pt x="49801" y="48021"/>
                </a:lnTo>
                <a:lnTo>
                  <a:pt x="42927" y="84474"/>
                </a:lnTo>
                <a:lnTo>
                  <a:pt x="39535" y="102743"/>
                </a:lnTo>
                <a:lnTo>
                  <a:pt x="50418" y="102743"/>
                </a:lnTo>
                <a:lnTo>
                  <a:pt x="55239" y="77045"/>
                </a:lnTo>
                <a:lnTo>
                  <a:pt x="64261" y="297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064145" y="1353184"/>
            <a:ext cx="944232" cy="1738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01040" y="1360804"/>
            <a:ext cx="54610" cy="160020"/>
          </a:xfrm>
          <a:custGeom>
            <a:avLst/>
            <a:gdLst/>
            <a:ahLst/>
            <a:cxnLst/>
            <a:rect l="l" t="t" r="r" b="b"/>
            <a:pathLst>
              <a:path w="54609" h="160019">
                <a:moveTo>
                  <a:pt x="54584" y="0"/>
                </a:moveTo>
                <a:lnTo>
                  <a:pt x="48605" y="32289"/>
                </a:lnTo>
                <a:lnTo>
                  <a:pt x="42538" y="64579"/>
                </a:lnTo>
                <a:lnTo>
                  <a:pt x="36471" y="96869"/>
                </a:lnTo>
                <a:lnTo>
                  <a:pt x="30492" y="129158"/>
                </a:lnTo>
                <a:lnTo>
                  <a:pt x="29133" y="136651"/>
                </a:lnTo>
                <a:lnTo>
                  <a:pt x="28460" y="142239"/>
                </a:lnTo>
                <a:lnTo>
                  <a:pt x="28460" y="145542"/>
                </a:lnTo>
                <a:lnTo>
                  <a:pt x="28460" y="148462"/>
                </a:lnTo>
                <a:lnTo>
                  <a:pt x="29121" y="150622"/>
                </a:lnTo>
                <a:lnTo>
                  <a:pt x="30403" y="152146"/>
                </a:lnTo>
                <a:lnTo>
                  <a:pt x="31610" y="153797"/>
                </a:lnTo>
                <a:lnTo>
                  <a:pt x="34594" y="154685"/>
                </a:lnTo>
                <a:lnTo>
                  <a:pt x="39242" y="155194"/>
                </a:lnTo>
                <a:lnTo>
                  <a:pt x="38989" y="156590"/>
                </a:lnTo>
                <a:lnTo>
                  <a:pt x="38747" y="157987"/>
                </a:lnTo>
                <a:lnTo>
                  <a:pt x="38493" y="159511"/>
                </a:lnTo>
                <a:lnTo>
                  <a:pt x="28864" y="159511"/>
                </a:lnTo>
                <a:lnTo>
                  <a:pt x="19237" y="159511"/>
                </a:lnTo>
                <a:lnTo>
                  <a:pt x="9615" y="159511"/>
                </a:lnTo>
                <a:lnTo>
                  <a:pt x="0" y="159511"/>
                </a:lnTo>
                <a:lnTo>
                  <a:pt x="317" y="157987"/>
                </a:lnTo>
                <a:lnTo>
                  <a:pt x="673" y="156590"/>
                </a:lnTo>
                <a:lnTo>
                  <a:pt x="1015" y="155194"/>
                </a:lnTo>
                <a:lnTo>
                  <a:pt x="5118" y="155067"/>
                </a:lnTo>
                <a:lnTo>
                  <a:pt x="18783" y="129158"/>
                </a:lnTo>
                <a:lnTo>
                  <a:pt x="23096" y="105937"/>
                </a:lnTo>
                <a:lnTo>
                  <a:pt x="27474" y="82740"/>
                </a:lnTo>
                <a:lnTo>
                  <a:pt x="31851" y="59543"/>
                </a:lnTo>
                <a:lnTo>
                  <a:pt x="36156" y="36322"/>
                </a:lnTo>
                <a:lnTo>
                  <a:pt x="37172" y="30733"/>
                </a:lnTo>
                <a:lnTo>
                  <a:pt x="37858" y="27431"/>
                </a:lnTo>
                <a:lnTo>
                  <a:pt x="37934" y="26797"/>
                </a:lnTo>
                <a:lnTo>
                  <a:pt x="38036" y="25146"/>
                </a:lnTo>
                <a:lnTo>
                  <a:pt x="38138" y="23749"/>
                </a:lnTo>
                <a:lnTo>
                  <a:pt x="38138" y="22225"/>
                </a:lnTo>
                <a:lnTo>
                  <a:pt x="38138" y="19430"/>
                </a:lnTo>
                <a:lnTo>
                  <a:pt x="37655" y="17399"/>
                </a:lnTo>
                <a:lnTo>
                  <a:pt x="36741" y="15875"/>
                </a:lnTo>
                <a:lnTo>
                  <a:pt x="35801" y="14224"/>
                </a:lnTo>
                <a:lnTo>
                  <a:pt x="34493" y="13588"/>
                </a:lnTo>
                <a:lnTo>
                  <a:pt x="32816" y="13588"/>
                </a:lnTo>
                <a:lnTo>
                  <a:pt x="31521" y="13588"/>
                </a:lnTo>
                <a:lnTo>
                  <a:pt x="29476" y="13970"/>
                </a:lnTo>
                <a:lnTo>
                  <a:pt x="26771" y="14985"/>
                </a:lnTo>
                <a:lnTo>
                  <a:pt x="26454" y="13588"/>
                </a:lnTo>
                <a:lnTo>
                  <a:pt x="26085" y="12192"/>
                </a:lnTo>
                <a:lnTo>
                  <a:pt x="25755" y="10922"/>
                </a:lnTo>
                <a:lnTo>
                  <a:pt x="32067" y="8179"/>
                </a:lnTo>
                <a:lnTo>
                  <a:pt x="38400" y="5461"/>
                </a:lnTo>
                <a:lnTo>
                  <a:pt x="44734" y="2742"/>
                </a:lnTo>
                <a:lnTo>
                  <a:pt x="51053" y="0"/>
                </a:lnTo>
                <a:lnTo>
                  <a:pt x="52222" y="0"/>
                </a:lnTo>
                <a:lnTo>
                  <a:pt x="53416" y="0"/>
                </a:lnTo>
                <a:lnTo>
                  <a:pt x="54584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3480" y="1499615"/>
            <a:ext cx="15240" cy="23495"/>
          </a:xfrm>
          <a:custGeom>
            <a:avLst/>
            <a:gdLst/>
            <a:ahLst/>
            <a:cxnLst/>
            <a:rect l="l" t="t" r="r" b="b"/>
            <a:pathLst>
              <a:path w="15240" h="23494">
                <a:moveTo>
                  <a:pt x="7543" y="0"/>
                </a:moveTo>
                <a:lnTo>
                  <a:pt x="9677" y="0"/>
                </a:lnTo>
                <a:lnTo>
                  <a:pt x="11468" y="1143"/>
                </a:lnTo>
                <a:lnTo>
                  <a:pt x="12941" y="3301"/>
                </a:lnTo>
                <a:lnTo>
                  <a:pt x="14389" y="5588"/>
                </a:lnTo>
                <a:lnTo>
                  <a:pt x="15163" y="8382"/>
                </a:lnTo>
                <a:lnTo>
                  <a:pt x="15163" y="11684"/>
                </a:lnTo>
                <a:lnTo>
                  <a:pt x="15163" y="14986"/>
                </a:lnTo>
                <a:lnTo>
                  <a:pt x="14389" y="17652"/>
                </a:lnTo>
                <a:lnTo>
                  <a:pt x="12941" y="19939"/>
                </a:lnTo>
                <a:lnTo>
                  <a:pt x="11468" y="22225"/>
                </a:lnTo>
                <a:lnTo>
                  <a:pt x="9677" y="23368"/>
                </a:lnTo>
                <a:lnTo>
                  <a:pt x="7543" y="23368"/>
                </a:lnTo>
                <a:lnTo>
                  <a:pt x="5397" y="23368"/>
                </a:lnTo>
                <a:lnTo>
                  <a:pt x="3606" y="22225"/>
                </a:lnTo>
                <a:lnTo>
                  <a:pt x="2235" y="19939"/>
                </a:lnTo>
                <a:lnTo>
                  <a:pt x="774" y="17652"/>
                </a:lnTo>
                <a:lnTo>
                  <a:pt x="0" y="14986"/>
                </a:lnTo>
                <a:lnTo>
                  <a:pt x="0" y="11684"/>
                </a:lnTo>
                <a:lnTo>
                  <a:pt x="0" y="8382"/>
                </a:lnTo>
                <a:lnTo>
                  <a:pt x="774" y="5588"/>
                </a:lnTo>
                <a:lnTo>
                  <a:pt x="2235" y="3301"/>
                </a:lnTo>
                <a:lnTo>
                  <a:pt x="3606" y="1143"/>
                </a:lnTo>
                <a:lnTo>
                  <a:pt x="5397" y="0"/>
                </a:lnTo>
                <a:lnTo>
                  <a:pt x="7543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15987" y="1360804"/>
            <a:ext cx="54610" cy="160020"/>
          </a:xfrm>
          <a:custGeom>
            <a:avLst/>
            <a:gdLst/>
            <a:ahLst/>
            <a:cxnLst/>
            <a:rect l="l" t="t" r="r" b="b"/>
            <a:pathLst>
              <a:path w="54609" h="160019">
                <a:moveTo>
                  <a:pt x="54597" y="0"/>
                </a:moveTo>
                <a:lnTo>
                  <a:pt x="48623" y="32289"/>
                </a:lnTo>
                <a:lnTo>
                  <a:pt x="42557" y="64579"/>
                </a:lnTo>
                <a:lnTo>
                  <a:pt x="36491" y="96869"/>
                </a:lnTo>
                <a:lnTo>
                  <a:pt x="30518" y="129158"/>
                </a:lnTo>
                <a:lnTo>
                  <a:pt x="29146" y="136651"/>
                </a:lnTo>
                <a:lnTo>
                  <a:pt x="28460" y="142239"/>
                </a:lnTo>
                <a:lnTo>
                  <a:pt x="28460" y="145542"/>
                </a:lnTo>
                <a:lnTo>
                  <a:pt x="28460" y="148462"/>
                </a:lnTo>
                <a:lnTo>
                  <a:pt x="29121" y="150622"/>
                </a:lnTo>
                <a:lnTo>
                  <a:pt x="30416" y="152146"/>
                </a:lnTo>
                <a:lnTo>
                  <a:pt x="31610" y="153797"/>
                </a:lnTo>
                <a:lnTo>
                  <a:pt x="34594" y="154685"/>
                </a:lnTo>
                <a:lnTo>
                  <a:pt x="39255" y="155194"/>
                </a:lnTo>
                <a:lnTo>
                  <a:pt x="39014" y="156590"/>
                </a:lnTo>
                <a:lnTo>
                  <a:pt x="38760" y="157987"/>
                </a:lnTo>
                <a:lnTo>
                  <a:pt x="38519" y="159511"/>
                </a:lnTo>
                <a:lnTo>
                  <a:pt x="28889" y="159511"/>
                </a:lnTo>
                <a:lnTo>
                  <a:pt x="19259" y="159511"/>
                </a:lnTo>
                <a:lnTo>
                  <a:pt x="9629" y="159511"/>
                </a:lnTo>
                <a:lnTo>
                  <a:pt x="0" y="159511"/>
                </a:lnTo>
                <a:lnTo>
                  <a:pt x="342" y="157987"/>
                </a:lnTo>
                <a:lnTo>
                  <a:pt x="685" y="156590"/>
                </a:lnTo>
                <a:lnTo>
                  <a:pt x="1015" y="155194"/>
                </a:lnTo>
                <a:lnTo>
                  <a:pt x="5118" y="155067"/>
                </a:lnTo>
                <a:lnTo>
                  <a:pt x="18795" y="129158"/>
                </a:lnTo>
                <a:lnTo>
                  <a:pt x="23112" y="105937"/>
                </a:lnTo>
                <a:lnTo>
                  <a:pt x="27489" y="82740"/>
                </a:lnTo>
                <a:lnTo>
                  <a:pt x="31865" y="59543"/>
                </a:lnTo>
                <a:lnTo>
                  <a:pt x="36182" y="36322"/>
                </a:lnTo>
                <a:lnTo>
                  <a:pt x="37185" y="30733"/>
                </a:lnTo>
                <a:lnTo>
                  <a:pt x="37858" y="27431"/>
                </a:lnTo>
                <a:lnTo>
                  <a:pt x="37960" y="26797"/>
                </a:lnTo>
                <a:lnTo>
                  <a:pt x="38036" y="25146"/>
                </a:lnTo>
                <a:lnTo>
                  <a:pt x="38138" y="23749"/>
                </a:lnTo>
                <a:lnTo>
                  <a:pt x="38138" y="22225"/>
                </a:lnTo>
                <a:lnTo>
                  <a:pt x="38138" y="19430"/>
                </a:lnTo>
                <a:lnTo>
                  <a:pt x="37655" y="17399"/>
                </a:lnTo>
                <a:lnTo>
                  <a:pt x="36741" y="15875"/>
                </a:lnTo>
                <a:lnTo>
                  <a:pt x="35826" y="14224"/>
                </a:lnTo>
                <a:lnTo>
                  <a:pt x="34518" y="13588"/>
                </a:lnTo>
                <a:lnTo>
                  <a:pt x="32842" y="13588"/>
                </a:lnTo>
                <a:lnTo>
                  <a:pt x="31534" y="13588"/>
                </a:lnTo>
                <a:lnTo>
                  <a:pt x="29476" y="13970"/>
                </a:lnTo>
                <a:lnTo>
                  <a:pt x="26796" y="14985"/>
                </a:lnTo>
                <a:lnTo>
                  <a:pt x="26454" y="13588"/>
                </a:lnTo>
                <a:lnTo>
                  <a:pt x="26098" y="12192"/>
                </a:lnTo>
                <a:lnTo>
                  <a:pt x="25755" y="10922"/>
                </a:lnTo>
                <a:lnTo>
                  <a:pt x="32080" y="8179"/>
                </a:lnTo>
                <a:lnTo>
                  <a:pt x="38417" y="5461"/>
                </a:lnTo>
                <a:lnTo>
                  <a:pt x="44754" y="2742"/>
                </a:lnTo>
                <a:lnTo>
                  <a:pt x="51079" y="0"/>
                </a:lnTo>
                <a:lnTo>
                  <a:pt x="52247" y="0"/>
                </a:lnTo>
                <a:lnTo>
                  <a:pt x="53416" y="0"/>
                </a:lnTo>
                <a:lnTo>
                  <a:pt x="54597" y="0"/>
                </a:lnTo>
                <a:close/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88072" y="1363979"/>
            <a:ext cx="70485" cy="159385"/>
          </a:xfrm>
          <a:custGeom>
            <a:avLst/>
            <a:gdLst/>
            <a:ahLst/>
            <a:cxnLst/>
            <a:rect l="l" t="t" r="r" b="b"/>
            <a:pathLst>
              <a:path w="70484" h="159384">
                <a:moveTo>
                  <a:pt x="69862" y="0"/>
                </a:moveTo>
                <a:lnTo>
                  <a:pt x="65027" y="25697"/>
                </a:lnTo>
                <a:lnTo>
                  <a:pt x="60131" y="51371"/>
                </a:lnTo>
                <a:lnTo>
                  <a:pt x="55239" y="77045"/>
                </a:lnTo>
                <a:lnTo>
                  <a:pt x="50418" y="102743"/>
                </a:lnTo>
                <a:lnTo>
                  <a:pt x="54470" y="102743"/>
                </a:lnTo>
                <a:lnTo>
                  <a:pt x="58534" y="102743"/>
                </a:lnTo>
                <a:lnTo>
                  <a:pt x="62598" y="102743"/>
                </a:lnTo>
                <a:lnTo>
                  <a:pt x="61721" y="107569"/>
                </a:lnTo>
                <a:lnTo>
                  <a:pt x="60782" y="112268"/>
                </a:lnTo>
                <a:lnTo>
                  <a:pt x="59905" y="117094"/>
                </a:lnTo>
                <a:lnTo>
                  <a:pt x="55803" y="117094"/>
                </a:lnTo>
                <a:lnTo>
                  <a:pt x="51714" y="117094"/>
                </a:lnTo>
                <a:lnTo>
                  <a:pt x="47625" y="117094"/>
                </a:lnTo>
                <a:lnTo>
                  <a:pt x="45663" y="127571"/>
                </a:lnTo>
                <a:lnTo>
                  <a:pt x="43668" y="138048"/>
                </a:lnTo>
                <a:lnTo>
                  <a:pt x="41674" y="148526"/>
                </a:lnTo>
                <a:lnTo>
                  <a:pt x="39712" y="159003"/>
                </a:lnTo>
                <a:lnTo>
                  <a:pt x="36067" y="159003"/>
                </a:lnTo>
                <a:lnTo>
                  <a:pt x="32410" y="159003"/>
                </a:lnTo>
                <a:lnTo>
                  <a:pt x="28740" y="159003"/>
                </a:lnTo>
                <a:lnTo>
                  <a:pt x="30704" y="148526"/>
                </a:lnTo>
                <a:lnTo>
                  <a:pt x="32694" y="138048"/>
                </a:lnTo>
                <a:lnTo>
                  <a:pt x="34681" y="127571"/>
                </a:lnTo>
                <a:lnTo>
                  <a:pt x="36639" y="117094"/>
                </a:lnTo>
                <a:lnTo>
                  <a:pt x="27480" y="117094"/>
                </a:lnTo>
                <a:lnTo>
                  <a:pt x="18324" y="117094"/>
                </a:lnTo>
                <a:lnTo>
                  <a:pt x="9166" y="117094"/>
                </a:lnTo>
                <a:lnTo>
                  <a:pt x="0" y="117094"/>
                </a:lnTo>
                <a:lnTo>
                  <a:pt x="1003" y="111759"/>
                </a:lnTo>
                <a:lnTo>
                  <a:pt x="2070" y="106425"/>
                </a:lnTo>
                <a:lnTo>
                  <a:pt x="3073" y="100964"/>
                </a:lnTo>
                <a:lnTo>
                  <a:pt x="18242" y="75688"/>
                </a:lnTo>
                <a:lnTo>
                  <a:pt x="33578" y="50482"/>
                </a:lnTo>
                <a:lnTo>
                  <a:pt x="48914" y="25276"/>
                </a:lnTo>
                <a:lnTo>
                  <a:pt x="64084" y="0"/>
                </a:lnTo>
                <a:lnTo>
                  <a:pt x="66001" y="0"/>
                </a:lnTo>
                <a:lnTo>
                  <a:pt x="67932" y="0"/>
                </a:lnTo>
                <a:lnTo>
                  <a:pt x="69862" y="0"/>
                </a:lnTo>
                <a:close/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97648" y="1393697"/>
            <a:ext cx="43815" cy="73025"/>
          </a:xfrm>
          <a:custGeom>
            <a:avLst/>
            <a:gdLst/>
            <a:ahLst/>
            <a:cxnLst/>
            <a:rect l="l" t="t" r="r" b="b"/>
            <a:pathLst>
              <a:path w="43815" h="73025">
                <a:moveTo>
                  <a:pt x="43624" y="0"/>
                </a:moveTo>
                <a:lnTo>
                  <a:pt x="32779" y="18303"/>
                </a:lnTo>
                <a:lnTo>
                  <a:pt x="21812" y="36512"/>
                </a:lnTo>
                <a:lnTo>
                  <a:pt x="10845" y="54721"/>
                </a:lnTo>
                <a:lnTo>
                  <a:pt x="0" y="73025"/>
                </a:lnTo>
                <a:lnTo>
                  <a:pt x="7492" y="73025"/>
                </a:lnTo>
                <a:lnTo>
                  <a:pt x="14979" y="73025"/>
                </a:lnTo>
                <a:lnTo>
                  <a:pt x="22467" y="73025"/>
                </a:lnTo>
                <a:lnTo>
                  <a:pt x="29959" y="73025"/>
                </a:lnTo>
                <a:lnTo>
                  <a:pt x="33351" y="54756"/>
                </a:lnTo>
                <a:lnTo>
                  <a:pt x="36791" y="36512"/>
                </a:lnTo>
                <a:lnTo>
                  <a:pt x="40232" y="18268"/>
                </a:lnTo>
                <a:lnTo>
                  <a:pt x="43624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676452" y="1691767"/>
            <a:ext cx="56127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The </a:t>
            </a:r>
            <a:r>
              <a:rPr sz="1400" spc="-5" dirty="0">
                <a:latin typeface="Cambria"/>
                <a:cs typeface="Cambria"/>
              </a:rPr>
              <a:t>absolute value of a </a:t>
            </a:r>
            <a:r>
              <a:rPr sz="1400" spc="-10" dirty="0">
                <a:latin typeface="Cambria"/>
                <a:cs typeface="Cambria"/>
              </a:rPr>
              <a:t>number </a:t>
            </a:r>
            <a:r>
              <a:rPr sz="1400" spc="20" dirty="0">
                <a:latin typeface="Cambria Math"/>
                <a:cs typeface="Cambria Math"/>
              </a:rPr>
              <a:t>𝑥</a:t>
            </a:r>
            <a:r>
              <a:rPr sz="1400" spc="20" dirty="0">
                <a:latin typeface="Cambria"/>
                <a:cs typeface="Cambria"/>
              </a:rPr>
              <a:t>, </a:t>
            </a:r>
            <a:r>
              <a:rPr sz="1400" spc="-5" dirty="0">
                <a:latin typeface="Cambria"/>
                <a:cs typeface="Cambria"/>
              </a:rPr>
              <a:t>denoted by</a:t>
            </a:r>
            <a:r>
              <a:rPr sz="2100" spc="-7" baseline="1984" dirty="0">
                <a:latin typeface="Cambria"/>
                <a:cs typeface="Cambria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"/>
                <a:cs typeface="Cambria"/>
              </a:rPr>
              <a:t>is </a:t>
            </a:r>
            <a:r>
              <a:rPr sz="1400" spc="-10" dirty="0">
                <a:latin typeface="Cambria"/>
                <a:cs typeface="Cambria"/>
              </a:rPr>
              <a:t>defined </a:t>
            </a:r>
            <a:r>
              <a:rPr sz="1400" spc="-5" dirty="0">
                <a:latin typeface="Cambria"/>
                <a:cs typeface="Cambria"/>
              </a:rPr>
              <a:t>by the</a:t>
            </a:r>
            <a:r>
              <a:rPr sz="1400" spc="8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formula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804922" y="2164206"/>
            <a:ext cx="5410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179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202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90" dirty="0">
                <a:latin typeface="Cambria Math"/>
                <a:cs typeface="Cambria Math"/>
              </a:rPr>
              <a:t> </a:t>
            </a:r>
            <a:r>
              <a:rPr sz="1400" spc="240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320034" y="1953894"/>
            <a:ext cx="983615" cy="6521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42925" algn="l"/>
              </a:tabLst>
            </a:pPr>
            <a:r>
              <a:rPr sz="1400" spc="20" dirty="0">
                <a:latin typeface="Cambria Math"/>
                <a:cs typeface="Cambria Math"/>
              </a:rPr>
              <a:t>𝑥,	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≥</a:t>
            </a:r>
            <a:r>
              <a:rPr sz="1400" spc="9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46100" algn="l"/>
              </a:tabLst>
            </a:pPr>
            <a:r>
              <a:rPr sz="1400" spc="-5" dirty="0">
                <a:latin typeface="Cambria Math"/>
                <a:cs typeface="Cambria Math"/>
              </a:rPr>
              <a:t>–</a:t>
            </a:r>
            <a:r>
              <a:rPr sz="1400" spc="-70" dirty="0">
                <a:latin typeface="Cambria Math"/>
                <a:cs typeface="Cambria Math"/>
              </a:rPr>
              <a:t> </a:t>
            </a:r>
            <a:r>
              <a:rPr sz="1400" spc="20" dirty="0">
                <a:latin typeface="Cambria Math"/>
                <a:cs typeface="Cambria Math"/>
              </a:rPr>
              <a:t>𝑥,	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76452" y="2468883"/>
            <a:ext cx="3127375" cy="823594"/>
          </a:xfrm>
          <a:prstGeom prst="rect">
            <a:avLst/>
          </a:prstGeom>
        </p:spPr>
        <p:txBody>
          <a:bodyPr vert="horz" wrap="square" lIns="0" tIns="1663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10"/>
              </a:spcBef>
            </a:pPr>
            <a:r>
              <a:rPr sz="2200" b="1" spc="-10" dirty="0">
                <a:latin typeface="Wingdings"/>
                <a:cs typeface="Wingdings"/>
              </a:rPr>
              <a:t></a:t>
            </a:r>
            <a:r>
              <a:rPr sz="1400" b="1" spc="-10" dirty="0">
                <a:latin typeface="Segoe Print"/>
                <a:cs typeface="Segoe Print"/>
              </a:rPr>
              <a:t>Example 1 </a:t>
            </a:r>
            <a:r>
              <a:rPr sz="1400" b="1" spc="-5" dirty="0">
                <a:latin typeface="Segoe Print"/>
                <a:cs typeface="Segoe Print"/>
              </a:rPr>
              <a:t>: </a:t>
            </a:r>
            <a:r>
              <a:rPr sz="1400" spc="-5" dirty="0">
                <a:latin typeface="Cambria"/>
                <a:cs typeface="Cambria"/>
              </a:rPr>
              <a:t>Find Absolute</a:t>
            </a:r>
            <a:r>
              <a:rPr sz="1400" spc="-19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Values</a:t>
            </a:r>
            <a:endParaRPr sz="1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750"/>
              </a:spcBef>
              <a:tabLst>
                <a:tab pos="2253615" algn="l"/>
              </a:tabLst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2100" spc="-15" baseline="1984" dirty="0">
                <a:latin typeface="Cambria Math"/>
                <a:cs typeface="Cambria Math"/>
              </a:rPr>
              <a:t>      </a:t>
            </a:r>
            <a:r>
              <a:rPr sz="1400" spc="-10" dirty="0">
                <a:latin typeface="Cambria Math"/>
                <a:cs typeface="Cambria Math"/>
              </a:rPr>
              <a:t>3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2100" spc="142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9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	</a:t>
            </a:r>
            <a:r>
              <a:rPr sz="1400" spc="-10" dirty="0">
                <a:latin typeface="Cambria Math"/>
                <a:cs typeface="Cambria Math"/>
              </a:rPr>
              <a:t>2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0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5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155438" y="3054476"/>
            <a:ext cx="1023619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−5</a:t>
            </a:r>
            <a:r>
              <a:rPr sz="2100" spc="-22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18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97865" y="3477894"/>
            <a:ext cx="689863" cy="14833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456563" y="3477894"/>
            <a:ext cx="1292860" cy="18910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676452" y="3659427"/>
            <a:ext cx="1289050" cy="593090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5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−a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1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a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a𝑏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a</a:t>
            </a:r>
            <a:r>
              <a:rPr sz="2100" spc="337" baseline="1984" dirty="0">
                <a:latin typeface="Cambria Math"/>
                <a:cs typeface="Cambria Math"/>
              </a:rPr>
              <a:t> </a:t>
            </a:r>
            <a:r>
              <a:rPr sz="1400" spc="10" dirty="0">
                <a:latin typeface="Cambria Math"/>
                <a:cs typeface="Cambria Math"/>
              </a:rPr>
              <a:t>𝑏</a:t>
            </a:r>
            <a:r>
              <a:rPr sz="2100" spc="195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76452" y="4423409"/>
            <a:ext cx="2698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1100632" y="4561077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5">
                <a:moveTo>
                  <a:pt x="0" y="0"/>
                </a:moveTo>
                <a:lnTo>
                  <a:pt x="1008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1094028" y="4286249"/>
            <a:ext cx="6121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02590" algn="l"/>
              </a:tabLst>
            </a:pPr>
            <a:r>
              <a:rPr sz="1400" spc="-5" dirty="0">
                <a:latin typeface="Cambria Math"/>
                <a:cs typeface="Cambria Math"/>
              </a:rPr>
              <a:t>a	</a:t>
            </a:r>
            <a:r>
              <a:rPr sz="1400" spc="-15" dirty="0">
                <a:latin typeface="Cambria Math"/>
                <a:cs typeface="Cambria Math"/>
              </a:rPr>
              <a:t>a</a:t>
            </a:r>
            <a:r>
              <a:rPr sz="2100" spc="195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030020" y="4542281"/>
            <a:ext cx="6826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209" baseline="37698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𝑏</a:t>
            </a:r>
            <a:r>
              <a:rPr sz="2100" spc="52" baseline="37698" dirty="0">
                <a:latin typeface="Cambria Math"/>
                <a:cs typeface="Cambria Math"/>
              </a:rPr>
              <a:t> </a:t>
            </a:r>
            <a:r>
              <a:rPr sz="2100" spc="-15" baseline="37698" dirty="0">
                <a:latin typeface="Cambria Math"/>
                <a:cs typeface="Cambria Math"/>
              </a:rPr>
              <a:t>=</a:t>
            </a:r>
            <a:r>
              <a:rPr sz="2100" spc="382" baseline="1984" dirty="0">
                <a:latin typeface="Cambria Math"/>
                <a:cs typeface="Cambria Math"/>
              </a:rPr>
              <a:t> </a:t>
            </a:r>
            <a:r>
              <a:rPr sz="1400" spc="10" dirty="0">
                <a:latin typeface="Cambria Math"/>
                <a:cs typeface="Cambria Math"/>
              </a:rPr>
              <a:t>𝑏</a:t>
            </a:r>
            <a:r>
              <a:rPr sz="2100" spc="195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1491107" y="4561077"/>
            <a:ext cx="213360" cy="0"/>
          </a:xfrm>
          <a:custGeom>
            <a:avLst/>
            <a:gdLst/>
            <a:ahLst/>
            <a:cxnLst/>
            <a:rect l="l" t="t" r="r" b="b"/>
            <a:pathLst>
              <a:path w="213360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97865" y="5160009"/>
            <a:ext cx="668909" cy="1640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433322" y="5160009"/>
            <a:ext cx="1529461" cy="16497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676452" y="4816601"/>
            <a:ext cx="2445385" cy="8051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4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a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10" dirty="0">
                <a:latin typeface="Cambria Math"/>
                <a:cs typeface="Cambria Math"/>
              </a:rPr>
              <a:t>𝑏</a:t>
            </a:r>
            <a:r>
              <a:rPr sz="2100" spc="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𝑎</a:t>
            </a:r>
            <a:r>
              <a:rPr sz="2100" spc="52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2100" spc="292" baseline="1984" dirty="0">
                <a:latin typeface="Cambria Math"/>
                <a:cs typeface="Cambria Math"/>
              </a:rPr>
              <a:t> </a:t>
            </a:r>
            <a:r>
              <a:rPr sz="1400" spc="10" dirty="0">
                <a:latin typeface="Cambria Math"/>
                <a:cs typeface="Cambria Math"/>
              </a:rPr>
              <a:t>𝑏</a:t>
            </a:r>
            <a:r>
              <a:rPr sz="2100" spc="195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latin typeface="Cambria"/>
                <a:cs typeface="Cambria"/>
              </a:rPr>
              <a:t>If a is </a:t>
            </a:r>
            <a:r>
              <a:rPr sz="1400" spc="-15" dirty="0">
                <a:latin typeface="Cambria"/>
                <a:cs typeface="Cambria"/>
              </a:rPr>
              <a:t>any </a:t>
            </a:r>
            <a:r>
              <a:rPr sz="1400" spc="-5" dirty="0">
                <a:latin typeface="Cambria"/>
                <a:cs typeface="Cambria"/>
              </a:rPr>
              <a:t>positive number,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then</a:t>
            </a:r>
            <a:endParaRPr sz="1400">
              <a:latin typeface="Cambria"/>
              <a:cs typeface="Cambria"/>
            </a:endParaRPr>
          </a:p>
        </p:txBody>
      </p:sp>
      <p:graphicFrame>
        <p:nvGraphicFramePr>
          <p:cNvPr id="62" name="object 62"/>
          <p:cNvGraphicFramePr>
            <a:graphicFrameLocks noGrp="1"/>
          </p:cNvGraphicFramePr>
          <p:nvPr/>
        </p:nvGraphicFramePr>
        <p:xfrm>
          <a:off x="657402" y="5676560"/>
          <a:ext cx="4408805" cy="13566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4280"/>
                <a:gridCol w="1542415"/>
                <a:gridCol w="1642110"/>
              </a:tblGrid>
              <a:tr h="251455">
                <a:tc>
                  <a:txBody>
                    <a:bodyPr/>
                    <a:lstStyle/>
                    <a:p>
                      <a:pPr marL="31750">
                        <a:lnSpc>
                          <a:spcPts val="1675"/>
                        </a:lnSpc>
                      </a:pPr>
                      <a:r>
                        <a:rPr sz="2100" spc="-7" baseline="1984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1</a:t>
                      </a:r>
                      <a:r>
                        <a:rPr sz="2100" spc="-15" baseline="1984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45" dirty="0">
                          <a:latin typeface="Cambria Math"/>
                          <a:cs typeface="Cambria Math"/>
                        </a:rPr>
                        <a:t>𝑥</a:t>
                      </a:r>
                      <a:r>
                        <a:rPr sz="2100" spc="67" baseline="1984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=</a:t>
                      </a:r>
                      <a:r>
                        <a:rPr sz="1400" spc="5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5" dirty="0">
                          <a:latin typeface="Cambria Math"/>
                          <a:cs typeface="Cambria Math"/>
                        </a:rPr>
                        <a:t>a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1305" algn="r">
                        <a:lnSpc>
                          <a:spcPts val="1675"/>
                        </a:lnSpc>
                      </a:pP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if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only</a:t>
                      </a:r>
                      <a:r>
                        <a:rPr sz="14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if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7825">
                        <a:lnSpc>
                          <a:spcPts val="1675"/>
                        </a:lnSpc>
                      </a:pPr>
                      <a:r>
                        <a:rPr sz="1400" spc="-5" dirty="0">
                          <a:latin typeface="Cambria Math"/>
                          <a:cs typeface="Cambria Math"/>
                        </a:rPr>
                        <a:t>𝑥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=</a:t>
                      </a:r>
                      <a:r>
                        <a:rPr sz="1400" spc="-95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dirty="0">
                          <a:latin typeface="Cambria Math"/>
                          <a:cs typeface="Cambria Math"/>
                        </a:rPr>
                        <a:t>±a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T="0" marB="0"/>
                </a:tc>
              </a:tr>
              <a:tr h="28511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100" spc="-7" baseline="1984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2</a:t>
                      </a:r>
                      <a:r>
                        <a:rPr sz="2100" spc="-15" baseline="1984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45" dirty="0">
                          <a:latin typeface="Cambria Math"/>
                          <a:cs typeface="Cambria Math"/>
                        </a:rPr>
                        <a:t>𝑥</a:t>
                      </a:r>
                      <a:r>
                        <a:rPr sz="2100" spc="67" baseline="1984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&lt;</a:t>
                      </a:r>
                      <a:r>
                        <a:rPr sz="1400" spc="25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5" dirty="0">
                          <a:latin typeface="Cambria Math"/>
                          <a:cs typeface="Cambria Math"/>
                        </a:rPr>
                        <a:t>a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281305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if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only</a:t>
                      </a:r>
                      <a:r>
                        <a:rPr sz="14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if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L="37782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ambria Math"/>
                          <a:cs typeface="Cambria Math"/>
                        </a:rPr>
                        <a:t>−a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&lt; </a:t>
                      </a:r>
                      <a:r>
                        <a:rPr sz="1400" spc="-5" dirty="0">
                          <a:latin typeface="Cambria Math"/>
                          <a:cs typeface="Cambria Math"/>
                        </a:rPr>
                        <a:t>𝑥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&lt;</a:t>
                      </a:r>
                      <a:r>
                        <a:rPr sz="1400" spc="65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5" dirty="0">
                          <a:latin typeface="Cambria Math"/>
                          <a:cs typeface="Cambria Math"/>
                        </a:rPr>
                        <a:t>a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T="34290" marB="0"/>
                </a:tc>
              </a:tr>
              <a:tr h="28359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2100" spc="-7" baseline="1984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3</a:t>
                      </a:r>
                      <a:r>
                        <a:rPr sz="2100" spc="-15" baseline="1984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45" dirty="0">
                          <a:latin typeface="Cambria Math"/>
                          <a:cs typeface="Cambria Math"/>
                        </a:rPr>
                        <a:t>𝑥</a:t>
                      </a:r>
                      <a:r>
                        <a:rPr sz="2100" spc="67" baseline="1984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&gt;</a:t>
                      </a:r>
                      <a:r>
                        <a:rPr sz="1400" spc="25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5" dirty="0">
                          <a:latin typeface="Cambria Math"/>
                          <a:cs typeface="Cambria Math"/>
                        </a:rPr>
                        <a:t>a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T="33019" marB="0"/>
                </a:tc>
                <a:tc>
                  <a:txBody>
                    <a:bodyPr/>
                    <a:lstStyle/>
                    <a:p>
                      <a:pPr marR="281305" algn="r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if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only</a:t>
                      </a:r>
                      <a:r>
                        <a:rPr sz="14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if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019" marB="0"/>
                </a:tc>
                <a:tc>
                  <a:txBody>
                    <a:bodyPr/>
                    <a:lstStyle/>
                    <a:p>
                      <a:pPr marL="37782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400" spc="-5" dirty="0">
                          <a:latin typeface="Cambria Math"/>
                          <a:cs typeface="Cambria Math"/>
                        </a:rPr>
                        <a:t>𝑥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&gt; </a:t>
                      </a:r>
                      <a:r>
                        <a:rPr sz="1400" spc="-5" dirty="0">
                          <a:latin typeface="Cambria Math"/>
                          <a:cs typeface="Cambria Math"/>
                        </a:rPr>
                        <a:t>a </a:t>
                      </a:r>
                      <a:r>
                        <a:rPr sz="1400" dirty="0">
                          <a:latin typeface="Cambria Math"/>
                          <a:cs typeface="Cambria Math"/>
                        </a:rPr>
                        <a:t>𝑜𝑟 </a:t>
                      </a:r>
                      <a:r>
                        <a:rPr sz="1400" spc="-5" dirty="0">
                          <a:latin typeface="Cambria Math"/>
                          <a:cs typeface="Cambria Math"/>
                        </a:rPr>
                        <a:t>𝑥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&lt;</a:t>
                      </a:r>
                      <a:r>
                        <a:rPr sz="1400" spc="-190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−a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T="33019" marB="0"/>
                </a:tc>
              </a:tr>
              <a:tr h="28498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100" spc="-7" baseline="1984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4</a:t>
                      </a:r>
                      <a:r>
                        <a:rPr sz="2100" spc="-15" baseline="1984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45" dirty="0">
                          <a:latin typeface="Cambria Math"/>
                          <a:cs typeface="Cambria Math"/>
                        </a:rPr>
                        <a:t>𝑥</a:t>
                      </a:r>
                      <a:r>
                        <a:rPr sz="2100" spc="67" baseline="1984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≤</a:t>
                      </a:r>
                      <a:r>
                        <a:rPr sz="1400" spc="25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5" dirty="0">
                          <a:latin typeface="Cambria Math"/>
                          <a:cs typeface="Cambria Math"/>
                        </a:rPr>
                        <a:t>a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T="32384" marB="0"/>
                </a:tc>
                <a:tc>
                  <a:txBody>
                    <a:bodyPr/>
                    <a:lstStyle/>
                    <a:p>
                      <a:pPr marR="281305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if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only</a:t>
                      </a:r>
                      <a:r>
                        <a:rPr sz="14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if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/>
                </a:tc>
                <a:tc>
                  <a:txBody>
                    <a:bodyPr/>
                    <a:lstStyle/>
                    <a:p>
                      <a:pPr marL="28892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Cambria Math"/>
                          <a:cs typeface="Cambria Math"/>
                        </a:rPr>
                        <a:t>−a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≤ </a:t>
                      </a:r>
                      <a:r>
                        <a:rPr sz="1400" spc="-5" dirty="0">
                          <a:latin typeface="Cambria Math"/>
                          <a:cs typeface="Cambria Math"/>
                        </a:rPr>
                        <a:t>𝑥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≤</a:t>
                      </a:r>
                      <a:r>
                        <a:rPr sz="1400" spc="55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5" dirty="0">
                          <a:latin typeface="Cambria Math"/>
                          <a:cs typeface="Cambria Math"/>
                        </a:rPr>
                        <a:t>a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T="32384" marB="0"/>
                </a:tc>
              </a:tr>
              <a:tr h="251455">
                <a:tc>
                  <a:txBody>
                    <a:bodyPr/>
                    <a:lstStyle/>
                    <a:p>
                      <a:pPr marL="31750">
                        <a:lnSpc>
                          <a:spcPts val="1610"/>
                        </a:lnSpc>
                        <a:spcBef>
                          <a:spcPts val="270"/>
                        </a:spcBef>
                      </a:pPr>
                      <a:r>
                        <a:rPr sz="2100" spc="-7" baseline="1984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5</a:t>
                      </a:r>
                      <a:r>
                        <a:rPr sz="2100" spc="-15" baseline="1984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45" dirty="0">
                          <a:latin typeface="Cambria Math"/>
                          <a:cs typeface="Cambria Math"/>
                        </a:rPr>
                        <a:t>𝑥</a:t>
                      </a:r>
                      <a:r>
                        <a:rPr sz="2100" spc="67" baseline="1984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≥</a:t>
                      </a:r>
                      <a:r>
                        <a:rPr sz="1400" spc="25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5" dirty="0">
                          <a:latin typeface="Cambria Math"/>
                          <a:cs typeface="Cambria Math"/>
                        </a:rPr>
                        <a:t>a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281305" algn="r">
                        <a:lnSpc>
                          <a:spcPts val="1610"/>
                        </a:lnSpc>
                        <a:spcBef>
                          <a:spcPts val="270"/>
                        </a:spcBef>
                      </a:pP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if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only</a:t>
                      </a:r>
                      <a:r>
                        <a:rPr sz="14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if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L="288925">
                        <a:lnSpc>
                          <a:spcPts val="1610"/>
                        </a:lnSpc>
                        <a:spcBef>
                          <a:spcPts val="270"/>
                        </a:spcBef>
                      </a:pPr>
                      <a:r>
                        <a:rPr sz="1400" spc="-5" dirty="0">
                          <a:latin typeface="Cambria Math"/>
                          <a:cs typeface="Cambria Math"/>
                        </a:rPr>
                        <a:t>𝑥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≥ </a:t>
                      </a:r>
                      <a:r>
                        <a:rPr sz="1400" spc="-5" dirty="0">
                          <a:latin typeface="Cambria Math"/>
                          <a:cs typeface="Cambria Math"/>
                        </a:rPr>
                        <a:t>a </a:t>
                      </a:r>
                      <a:r>
                        <a:rPr sz="1400" dirty="0">
                          <a:latin typeface="Cambria Math"/>
                          <a:cs typeface="Cambria Math"/>
                        </a:rPr>
                        <a:t>𝑜𝑟 </a:t>
                      </a:r>
                      <a:r>
                        <a:rPr sz="1400" spc="-5" dirty="0">
                          <a:latin typeface="Cambria Math"/>
                          <a:cs typeface="Cambria Math"/>
                        </a:rPr>
                        <a:t>𝑥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≤</a:t>
                      </a:r>
                      <a:r>
                        <a:rPr sz="1400" spc="105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dirty="0">
                          <a:latin typeface="Cambria Math"/>
                          <a:cs typeface="Cambria Math"/>
                        </a:rPr>
                        <a:t>−a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T="34290" marB="0"/>
                </a:tc>
              </a:tr>
            </a:tbl>
          </a:graphicData>
        </a:graphic>
      </p:graphicFrame>
      <p:sp>
        <p:nvSpPr>
          <p:cNvPr id="63" name="object 63"/>
          <p:cNvSpPr txBox="1"/>
          <p:nvPr/>
        </p:nvSpPr>
        <p:spPr>
          <a:xfrm>
            <a:off x="676452" y="7200648"/>
            <a:ext cx="3743960" cy="823594"/>
          </a:xfrm>
          <a:prstGeom prst="rect">
            <a:avLst/>
          </a:prstGeom>
        </p:spPr>
        <p:txBody>
          <a:bodyPr vert="horz" wrap="square" lIns="0" tIns="1663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10"/>
              </a:spcBef>
            </a:pPr>
            <a:r>
              <a:rPr sz="2200" b="1" spc="-10" dirty="0">
                <a:latin typeface="Wingdings"/>
                <a:cs typeface="Wingdings"/>
              </a:rPr>
              <a:t></a:t>
            </a:r>
            <a:r>
              <a:rPr sz="1400" b="1" spc="-10" dirty="0">
                <a:latin typeface="Segoe Print"/>
                <a:cs typeface="Segoe Print"/>
              </a:rPr>
              <a:t>Example 2 </a:t>
            </a:r>
            <a:r>
              <a:rPr sz="1400" b="1" spc="-5" dirty="0">
                <a:latin typeface="Times New Roman"/>
                <a:cs typeface="Times New Roman"/>
              </a:rPr>
              <a:t>: </a:t>
            </a:r>
            <a:r>
              <a:rPr sz="1400" spc="-5" dirty="0">
                <a:latin typeface="Cambria"/>
                <a:cs typeface="Cambria"/>
              </a:rPr>
              <a:t>Solve the </a:t>
            </a:r>
            <a:r>
              <a:rPr sz="1400" spc="-10" dirty="0">
                <a:latin typeface="Cambria"/>
                <a:cs typeface="Cambria"/>
              </a:rPr>
              <a:t>following</a:t>
            </a:r>
            <a:r>
              <a:rPr sz="1400" spc="-18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inequalities</a:t>
            </a:r>
            <a:endParaRPr sz="1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10" dirty="0">
                <a:latin typeface="Cambria Math"/>
                <a:cs typeface="Cambria Math"/>
              </a:rPr>
              <a:t>𝑎</a:t>
            </a:r>
            <a:r>
              <a:rPr sz="2100" spc="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− 3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7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993444" y="8001177"/>
            <a:ext cx="763905" cy="879475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5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3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1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088260" y="8001177"/>
            <a:ext cx="1166495" cy="879475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5"/>
              </a:spcBef>
              <a:tabLst>
                <a:tab pos="283845" algn="l"/>
              </a:tabLst>
            </a:pPr>
            <a:r>
              <a:rPr sz="1400" spc="-5" dirty="0">
                <a:latin typeface="Cambria Math"/>
                <a:cs typeface="Cambria Math"/>
              </a:rPr>
              <a:t>,	𝑥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14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−2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  <a:tabLst>
                <a:tab pos="283845" algn="l"/>
              </a:tabLst>
            </a:pPr>
            <a:r>
              <a:rPr sz="1400" spc="-5" dirty="0">
                <a:latin typeface="Cambria Math"/>
                <a:cs typeface="Cambria Math"/>
              </a:rPr>
              <a:t>,	𝑥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dirty="0">
                <a:latin typeface="Cambria Math"/>
                <a:cs typeface="Cambria Math"/>
              </a:rPr>
              <a:t>−2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0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15240">
              <a:lnSpc>
                <a:spcPct val="100000"/>
              </a:lnSpc>
              <a:spcBef>
                <a:spcPts val="575"/>
              </a:spcBef>
              <a:tabLst>
                <a:tab pos="286385" algn="l"/>
              </a:tabLst>
            </a:pPr>
            <a:r>
              <a:rPr sz="1400" spc="-5" dirty="0">
                <a:latin typeface="Cambria Math"/>
                <a:cs typeface="Cambria Math"/>
              </a:rPr>
              <a:t>,	𝑥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15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76452" y="8926448"/>
            <a:ext cx="18135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The </a:t>
            </a:r>
            <a:r>
              <a:rPr sz="1400" spc="-5" dirty="0">
                <a:latin typeface="Cambria Math"/>
                <a:cs typeface="Cambria Math"/>
              </a:rPr>
              <a:t>solution </a:t>
            </a:r>
            <a:r>
              <a:rPr sz="1400" spc="-10" dirty="0">
                <a:latin typeface="Cambria Math"/>
                <a:cs typeface="Cambria Math"/>
              </a:rPr>
              <a:t>set is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1,5</a:t>
            </a:r>
            <a:r>
              <a:rPr sz="2100" spc="345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4460240" y="8268589"/>
            <a:ext cx="2155190" cy="142875"/>
          </a:xfrm>
          <a:custGeom>
            <a:avLst/>
            <a:gdLst/>
            <a:ahLst/>
            <a:cxnLst/>
            <a:rect l="l" t="t" r="r" b="b"/>
            <a:pathLst>
              <a:path w="2155190" h="142875">
                <a:moveTo>
                  <a:pt x="142875" y="0"/>
                </a:moveTo>
                <a:lnTo>
                  <a:pt x="0" y="71501"/>
                </a:lnTo>
                <a:lnTo>
                  <a:pt x="142875" y="142875"/>
                </a:lnTo>
                <a:lnTo>
                  <a:pt x="97114" y="85725"/>
                </a:lnTo>
                <a:lnTo>
                  <a:pt x="85725" y="85725"/>
                </a:lnTo>
                <a:lnTo>
                  <a:pt x="85725" y="57150"/>
                </a:lnTo>
                <a:lnTo>
                  <a:pt x="97195" y="57150"/>
                </a:lnTo>
                <a:lnTo>
                  <a:pt x="142875" y="0"/>
                </a:lnTo>
                <a:close/>
              </a:path>
              <a:path w="2155190" h="142875">
                <a:moveTo>
                  <a:pt x="2069464" y="71501"/>
                </a:moveTo>
                <a:lnTo>
                  <a:pt x="2012314" y="142875"/>
                </a:lnTo>
                <a:lnTo>
                  <a:pt x="2126716" y="85725"/>
                </a:lnTo>
                <a:lnTo>
                  <a:pt x="2069464" y="85725"/>
                </a:lnTo>
                <a:lnTo>
                  <a:pt x="2069464" y="71501"/>
                </a:lnTo>
                <a:close/>
              </a:path>
              <a:path w="2155190" h="142875">
                <a:moveTo>
                  <a:pt x="85725" y="71501"/>
                </a:moveTo>
                <a:lnTo>
                  <a:pt x="85725" y="85725"/>
                </a:lnTo>
                <a:lnTo>
                  <a:pt x="97114" y="85725"/>
                </a:lnTo>
                <a:lnTo>
                  <a:pt x="85725" y="71501"/>
                </a:lnTo>
                <a:close/>
              </a:path>
              <a:path w="2155190" h="142875">
                <a:moveTo>
                  <a:pt x="2057994" y="57150"/>
                </a:moveTo>
                <a:lnTo>
                  <a:pt x="97195" y="57150"/>
                </a:lnTo>
                <a:lnTo>
                  <a:pt x="85725" y="71501"/>
                </a:lnTo>
                <a:lnTo>
                  <a:pt x="97114" y="85725"/>
                </a:lnTo>
                <a:lnTo>
                  <a:pt x="2058075" y="85725"/>
                </a:lnTo>
                <a:lnTo>
                  <a:pt x="2069464" y="71501"/>
                </a:lnTo>
                <a:lnTo>
                  <a:pt x="2057994" y="57150"/>
                </a:lnTo>
                <a:close/>
              </a:path>
              <a:path w="2155190" h="142875">
                <a:moveTo>
                  <a:pt x="2126513" y="57150"/>
                </a:moveTo>
                <a:lnTo>
                  <a:pt x="2069464" y="57150"/>
                </a:lnTo>
                <a:lnTo>
                  <a:pt x="2069464" y="85725"/>
                </a:lnTo>
                <a:lnTo>
                  <a:pt x="2126716" y="85725"/>
                </a:lnTo>
                <a:lnTo>
                  <a:pt x="2155190" y="71501"/>
                </a:lnTo>
                <a:lnTo>
                  <a:pt x="2126513" y="57150"/>
                </a:lnTo>
                <a:close/>
              </a:path>
              <a:path w="2155190" h="142875">
                <a:moveTo>
                  <a:pt x="97195" y="57150"/>
                </a:moveTo>
                <a:lnTo>
                  <a:pt x="85725" y="57150"/>
                </a:lnTo>
                <a:lnTo>
                  <a:pt x="85725" y="71501"/>
                </a:lnTo>
                <a:lnTo>
                  <a:pt x="97195" y="57150"/>
                </a:lnTo>
                <a:close/>
              </a:path>
              <a:path w="2155190" h="142875">
                <a:moveTo>
                  <a:pt x="2012314" y="0"/>
                </a:moveTo>
                <a:lnTo>
                  <a:pt x="2069464" y="71501"/>
                </a:lnTo>
                <a:lnTo>
                  <a:pt x="2069464" y="57150"/>
                </a:lnTo>
                <a:lnTo>
                  <a:pt x="2126513" y="57150"/>
                </a:lnTo>
                <a:lnTo>
                  <a:pt x="20123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898832" y="8295957"/>
            <a:ext cx="84454" cy="7683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5862954" y="8414384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5000942" y="8297862"/>
            <a:ext cx="84455" cy="7683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4993894" y="8432672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2" name="object 7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15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644" y="424637"/>
            <a:ext cx="2390140" cy="702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1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19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67654" y="434593"/>
            <a:ext cx="144907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2807970" y="1594231"/>
            <a:ext cx="14528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20" dirty="0">
                <a:latin typeface="Cambria Math"/>
                <a:cs typeface="Cambria Math"/>
              </a:rPr>
              <a:t>−</a:t>
            </a:r>
            <a:r>
              <a:rPr sz="2100" spc="-3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3𝑥 −</a:t>
            </a:r>
            <a:r>
              <a:rPr sz="1400" spc="26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76452" y="1238680"/>
            <a:ext cx="1882139" cy="1446530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5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10" dirty="0">
                <a:latin typeface="Cambria Math"/>
                <a:cs typeface="Cambria Math"/>
              </a:rPr>
              <a:t>𝑏</a:t>
            </a:r>
            <a:r>
              <a:rPr sz="2100" spc="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− 5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3𝑥 −</a:t>
            </a:r>
            <a:r>
              <a:rPr sz="1400" spc="-9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329565">
              <a:lnSpc>
                <a:spcPct val="100000"/>
              </a:lnSpc>
              <a:spcBef>
                <a:spcPts val="555"/>
              </a:spcBef>
              <a:tabLst>
                <a:tab pos="1832610" algn="l"/>
              </a:tabLst>
            </a:pPr>
            <a:r>
              <a:rPr sz="1400" spc="-10" dirty="0">
                <a:latin typeface="Cambria Math"/>
                <a:cs typeface="Cambria Math"/>
              </a:rPr>
              <a:t>𝑥</a:t>
            </a:r>
            <a:r>
              <a:rPr sz="1400" spc="3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 5</a:t>
            </a:r>
            <a:r>
              <a:rPr sz="1400" spc="9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9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3𝑥</a:t>
            </a:r>
            <a:r>
              <a:rPr sz="1400" spc="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 1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,</a:t>
            </a:r>
            <a:endParaRPr sz="1400">
              <a:latin typeface="Cambria Math"/>
              <a:cs typeface="Cambria Math"/>
            </a:endParaRPr>
          </a:p>
          <a:p>
            <a:pPr marL="329565">
              <a:lnSpc>
                <a:spcPct val="100000"/>
              </a:lnSpc>
              <a:spcBef>
                <a:spcPts val="550"/>
              </a:spcBef>
              <a:tabLst>
                <a:tab pos="1832610" algn="l"/>
              </a:tabLst>
            </a:pPr>
            <a:r>
              <a:rPr sz="1400" spc="-10" dirty="0">
                <a:latin typeface="Cambria Math"/>
                <a:cs typeface="Cambria Math"/>
              </a:rPr>
              <a:t>𝑥</a:t>
            </a:r>
            <a:r>
              <a:rPr sz="1400" spc="3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 5</a:t>
            </a:r>
            <a:r>
              <a:rPr sz="1400" spc="9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9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3𝑥</a:t>
            </a:r>
            <a:r>
              <a:rPr sz="1400" spc="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 1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,</a:t>
            </a:r>
            <a:endParaRPr sz="1400">
              <a:latin typeface="Cambria Math"/>
              <a:cs typeface="Cambria Math"/>
            </a:endParaRPr>
          </a:p>
          <a:p>
            <a:pPr marL="289560">
              <a:lnSpc>
                <a:spcPct val="100000"/>
              </a:lnSpc>
              <a:spcBef>
                <a:spcPts val="580"/>
              </a:spcBef>
              <a:tabLst>
                <a:tab pos="1808480" algn="l"/>
              </a:tabLst>
            </a:pPr>
            <a:r>
              <a:rPr sz="1400" spc="-15" dirty="0">
                <a:latin typeface="Cambria Math"/>
                <a:cs typeface="Cambria Math"/>
              </a:rPr>
              <a:t>−5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=  3𝑥</a:t>
            </a:r>
            <a:r>
              <a:rPr sz="1400" spc="-1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	,</a:t>
            </a:r>
            <a:endParaRPr sz="1400">
              <a:latin typeface="Cambria Math"/>
              <a:cs typeface="Cambria Math"/>
            </a:endParaRPr>
          </a:p>
          <a:p>
            <a:pPr marL="289560">
              <a:lnSpc>
                <a:spcPct val="100000"/>
              </a:lnSpc>
              <a:spcBef>
                <a:spcPts val="550"/>
              </a:spcBef>
              <a:tabLst>
                <a:tab pos="1814195" algn="l"/>
              </a:tabLst>
            </a:pPr>
            <a:r>
              <a:rPr sz="1400" spc="-15" dirty="0">
                <a:latin typeface="Cambria Math"/>
                <a:cs typeface="Cambria Math"/>
              </a:rPr>
              <a:t>−4</a:t>
            </a:r>
            <a:r>
              <a:rPr sz="1400" spc="7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9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4𝑥	</a:t>
            </a:r>
            <a:r>
              <a:rPr sz="1400" spc="-5" dirty="0">
                <a:latin typeface="Cambria Math"/>
                <a:cs typeface="Cambria Math"/>
              </a:rPr>
              <a:t>,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664332" y="1803323"/>
            <a:ext cx="1477010" cy="88201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16839" algn="ctr">
              <a:lnSpc>
                <a:spcPct val="100000"/>
              </a:lnSpc>
              <a:spcBef>
                <a:spcPts val="675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= −3𝑥 +</a:t>
            </a:r>
            <a:r>
              <a:rPr sz="1400" spc="2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−3𝑥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20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  <a:p>
            <a:pPr marL="15240">
              <a:lnSpc>
                <a:spcPct val="100000"/>
              </a:lnSpc>
              <a:spcBef>
                <a:spcPts val="555"/>
              </a:spcBef>
            </a:pP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6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8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−4𝑥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14196" y="2844164"/>
            <a:ext cx="1604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555115" algn="l"/>
              </a:tabLst>
            </a:pPr>
            <a:r>
              <a:rPr sz="1400" spc="-2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2</a:t>
            </a:r>
            <a:r>
              <a:rPr sz="1400" spc="7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9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𝑥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,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795777" y="2963036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808477" y="2981832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2795777" y="2844164"/>
            <a:ext cx="4489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-7" baseline="43650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8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490597" y="3182493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490597" y="3438524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2503297" y="3457320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676452" y="3319652"/>
            <a:ext cx="200596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924050" algn="l"/>
              </a:tabLst>
            </a:pPr>
            <a:r>
              <a:rPr sz="1400" spc="-10" dirty="0">
                <a:latin typeface="Cambria Math"/>
                <a:cs typeface="Cambria Math"/>
              </a:rPr>
              <a:t>The </a:t>
            </a:r>
            <a:r>
              <a:rPr sz="1400" spc="-5" dirty="0">
                <a:latin typeface="Cambria Math"/>
                <a:cs typeface="Cambria Math"/>
              </a:rPr>
              <a:t>solution </a:t>
            </a:r>
            <a:r>
              <a:rPr sz="1400" spc="-10" dirty="0">
                <a:latin typeface="Cambria Math"/>
                <a:cs typeface="Cambria Math"/>
              </a:rPr>
              <a:t>set is  </a:t>
            </a:r>
            <a:r>
              <a:rPr sz="1400" spc="2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−2,	</a:t>
            </a:r>
            <a:r>
              <a:rPr sz="1400" spc="225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350391" y="3664076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363091" y="3938904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5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676452" y="3801617"/>
            <a:ext cx="11849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50" dirty="0">
                <a:latin typeface="Cambria Math"/>
                <a:cs typeface="Cambria Math"/>
              </a:rPr>
              <a:t>𝑐 </a:t>
            </a:r>
            <a:r>
              <a:rPr sz="1400" spc="-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2100" spc="67" baseline="-37698" dirty="0">
                <a:latin typeface="Cambria Math"/>
                <a:cs typeface="Cambria Math"/>
              </a:rPr>
              <a:t>𝑥</a:t>
            </a:r>
            <a:r>
              <a:rPr sz="1400" spc="4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28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450975" y="4149089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1463675" y="4423917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5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676452" y="4286249"/>
            <a:ext cx="12306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dirty="0">
                <a:latin typeface="Cambria Math"/>
                <a:cs typeface="Cambria Math"/>
              </a:rPr>
              <a:t>−1 </a:t>
            </a:r>
            <a:r>
              <a:rPr sz="1400" spc="-10" dirty="0">
                <a:latin typeface="Cambria Math"/>
                <a:cs typeface="Cambria Math"/>
              </a:rPr>
              <a:t>&lt; </a:t>
            </a:r>
            <a:r>
              <a:rPr sz="1400" spc="-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2100" spc="-7" baseline="-37698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3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304671" y="4828794"/>
            <a:ext cx="11303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latin typeface="Cambria Math"/>
                <a:cs typeface="Cambria Math"/>
              </a:rPr>
              <a:t>𝑥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76452" y="4725161"/>
            <a:ext cx="12058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dirty="0">
                <a:latin typeface="Cambria Math"/>
                <a:cs typeface="Cambria Math"/>
              </a:rPr>
              <a:t>−6 </a:t>
            </a:r>
            <a:r>
              <a:rPr sz="1400" spc="-10" dirty="0">
                <a:latin typeface="Cambria Math"/>
                <a:cs typeface="Cambria Math"/>
              </a:rPr>
              <a:t>&lt; − </a:t>
            </a:r>
            <a:r>
              <a:rPr sz="1950" u="sng" spc="-7" baseline="36324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r>
              <a:rPr sz="1950" spc="-7" baseline="3632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-35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−4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008684" y="5033263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1021384" y="5308091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5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676452" y="5170423"/>
            <a:ext cx="7886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&lt; </a:t>
            </a:r>
            <a:r>
              <a:rPr sz="2100" spc="-7" baseline="-37698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768400" y="5786627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755700" y="5648959"/>
            <a:ext cx="785495" cy="3568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310"/>
              </a:lnSpc>
              <a:spcBef>
                <a:spcPts val="90"/>
              </a:spcBef>
            </a:pPr>
            <a:r>
              <a:rPr sz="2100" spc="-7" baseline="43650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&lt; </a:t>
            </a:r>
            <a:r>
              <a:rPr sz="1400" spc="-5" dirty="0">
                <a:latin typeface="Cambria Math"/>
                <a:cs typeface="Cambria Math"/>
              </a:rPr>
              <a:t>𝑥  </a:t>
            </a:r>
            <a:r>
              <a:rPr sz="1400" spc="-10" dirty="0">
                <a:latin typeface="Cambria Math"/>
                <a:cs typeface="Cambria Math"/>
              </a:rPr>
              <a:t>&lt; </a:t>
            </a:r>
            <a:r>
              <a:rPr sz="2100" spc="-7" baseline="43650" dirty="0">
                <a:latin typeface="Cambria Math"/>
                <a:cs typeface="Cambria Math"/>
              </a:rPr>
              <a:t>1</a:t>
            </a:r>
            <a:endParaRPr sz="2100" baseline="43650">
              <a:latin typeface="Cambria Math"/>
              <a:cs typeface="Cambria Math"/>
            </a:endParaRPr>
          </a:p>
          <a:p>
            <a:pPr marL="12700">
              <a:lnSpc>
                <a:spcPts val="1310"/>
              </a:lnSpc>
              <a:tabLst>
                <a:tab pos="674370" algn="l"/>
              </a:tabLst>
            </a:pPr>
            <a:r>
              <a:rPr sz="1400" spc="-5" dirty="0">
                <a:latin typeface="Cambria Math"/>
                <a:cs typeface="Cambria Math"/>
              </a:rPr>
              <a:t>3	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1430147" y="5786627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265678" y="6262369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3252978" y="5987287"/>
            <a:ext cx="3187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r>
              <a:rPr sz="1400" spc="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252978" y="6243573"/>
            <a:ext cx="3187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r>
              <a:rPr sz="1400" spc="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3460750" y="6262369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676452" y="6124701"/>
            <a:ext cx="29679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717165" algn="l"/>
                <a:tab pos="2881630" algn="l"/>
              </a:tabLst>
            </a:pPr>
            <a:r>
              <a:rPr sz="1400" spc="-15" dirty="0">
                <a:latin typeface="Cambria Math"/>
                <a:cs typeface="Cambria Math"/>
              </a:rPr>
              <a:t>T</a:t>
            </a:r>
            <a:r>
              <a:rPr sz="1400" spc="-5" dirty="0">
                <a:latin typeface="Cambria Math"/>
                <a:cs typeface="Cambria Math"/>
              </a:rPr>
              <a:t>he</a:t>
            </a:r>
            <a:r>
              <a:rPr sz="1400" spc="4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s</a:t>
            </a:r>
            <a:r>
              <a:rPr sz="1400" dirty="0">
                <a:latin typeface="Cambria Math"/>
                <a:cs typeface="Cambria Math"/>
              </a:rPr>
              <a:t>o</a:t>
            </a:r>
            <a:r>
              <a:rPr sz="1400" spc="-5" dirty="0">
                <a:latin typeface="Cambria Math"/>
                <a:cs typeface="Cambria Math"/>
              </a:rPr>
              <a:t>l</a:t>
            </a:r>
            <a:r>
              <a:rPr sz="1400" spc="-10" dirty="0">
                <a:latin typeface="Cambria Math"/>
                <a:cs typeface="Cambria Math"/>
              </a:rPr>
              <a:t>u</a:t>
            </a:r>
            <a:r>
              <a:rPr sz="1400" dirty="0">
                <a:latin typeface="Cambria Math"/>
                <a:cs typeface="Cambria Math"/>
              </a:rPr>
              <a:t>t</a:t>
            </a:r>
            <a:r>
              <a:rPr sz="1400" spc="-5" dirty="0">
                <a:latin typeface="Cambria Math"/>
                <a:cs typeface="Cambria Math"/>
              </a:rPr>
              <a:t>ion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s</a:t>
            </a:r>
            <a:r>
              <a:rPr sz="1400" spc="-15" dirty="0">
                <a:latin typeface="Cambria Math"/>
                <a:cs typeface="Cambria Math"/>
              </a:rPr>
              <a:t>e</a:t>
            </a:r>
            <a:r>
              <a:rPr sz="1400" spc="-5" dirty="0">
                <a:latin typeface="Cambria Math"/>
                <a:cs typeface="Cambria Math"/>
              </a:rPr>
              <a:t>t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i</a:t>
            </a:r>
            <a:r>
              <a:rPr sz="1400" spc="-5" dirty="0">
                <a:latin typeface="Cambria Math"/>
                <a:cs typeface="Cambria Math"/>
              </a:rPr>
              <a:t>s</a:t>
            </a:r>
            <a:r>
              <a:rPr sz="1400" spc="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o</a:t>
            </a:r>
            <a:r>
              <a:rPr sz="1400" spc="-15" dirty="0">
                <a:latin typeface="Cambria Math"/>
                <a:cs typeface="Cambria Math"/>
              </a:rPr>
              <a:t>pe</a:t>
            </a:r>
            <a:r>
              <a:rPr sz="1400" spc="-5" dirty="0">
                <a:latin typeface="Cambria Math"/>
                <a:cs typeface="Cambria Math"/>
              </a:rPr>
              <a:t>n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i</a:t>
            </a:r>
            <a:r>
              <a:rPr sz="1400" spc="-20" dirty="0">
                <a:latin typeface="Cambria Math"/>
                <a:cs typeface="Cambria Math"/>
              </a:rPr>
              <a:t>n</a:t>
            </a:r>
            <a:r>
              <a:rPr sz="1400" dirty="0">
                <a:latin typeface="Cambria Math"/>
                <a:cs typeface="Cambria Math"/>
              </a:rPr>
              <a:t>t</a:t>
            </a:r>
            <a:r>
              <a:rPr sz="1400" spc="-15" dirty="0">
                <a:latin typeface="Cambria Math"/>
                <a:cs typeface="Cambria Math"/>
              </a:rPr>
              <a:t>e</a:t>
            </a:r>
            <a:r>
              <a:rPr sz="1400" spc="-5" dirty="0">
                <a:latin typeface="Cambria Math"/>
                <a:cs typeface="Cambria Math"/>
              </a:rPr>
              <a:t>r</a:t>
            </a:r>
            <a:r>
              <a:rPr sz="1400" spc="-10" dirty="0">
                <a:latin typeface="Cambria Math"/>
                <a:cs typeface="Cambria Math"/>
              </a:rPr>
              <a:t>v</a:t>
            </a:r>
            <a:r>
              <a:rPr sz="1400" spc="-15" dirty="0">
                <a:latin typeface="Cambria Math"/>
                <a:cs typeface="Cambria Math"/>
              </a:rPr>
              <a:t>a</a:t>
            </a:r>
            <a:r>
              <a:rPr sz="1400" spc="-5" dirty="0">
                <a:latin typeface="Cambria Math"/>
                <a:cs typeface="Cambria Math"/>
              </a:rPr>
              <a:t>l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(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,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76452" y="6422186"/>
            <a:ext cx="2853055" cy="1443355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50" dirty="0">
                <a:latin typeface="Cambria Math"/>
                <a:cs typeface="Cambria Math"/>
              </a:rPr>
              <a:t>𝑑</a:t>
            </a:r>
            <a:r>
              <a:rPr sz="2100" spc="7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2𝑥 − 3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≤</a:t>
            </a:r>
            <a:r>
              <a:rPr sz="1400" spc="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400" dirty="0">
                <a:latin typeface="Cambria Math"/>
                <a:cs typeface="Cambria Math"/>
              </a:rPr>
              <a:t>−1 </a:t>
            </a:r>
            <a:r>
              <a:rPr sz="1400" spc="-10" dirty="0">
                <a:latin typeface="Cambria Math"/>
                <a:cs typeface="Cambria Math"/>
              </a:rPr>
              <a:t>≤ 2𝑥 − </a:t>
            </a:r>
            <a:r>
              <a:rPr sz="1400" spc="-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≤</a:t>
            </a:r>
            <a:r>
              <a:rPr sz="1400" spc="1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≤ 2𝑥 ≤</a:t>
            </a:r>
            <a:r>
              <a:rPr sz="1400" spc="10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≤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≤</a:t>
            </a:r>
            <a:r>
              <a:rPr sz="1400" spc="1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400" spc="-1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solution set </a:t>
            </a:r>
            <a:r>
              <a:rPr sz="1400" spc="-2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closed interval</a:t>
            </a:r>
            <a:r>
              <a:rPr sz="2100" spc="262" baseline="198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mbria Math"/>
                <a:cs typeface="Cambria Math"/>
              </a:rPr>
              <a:t>1,2</a:t>
            </a:r>
            <a:r>
              <a:rPr sz="2100" spc="262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716076" y="8197722"/>
            <a:ext cx="12179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20" dirty="0">
                <a:latin typeface="Cambria Math"/>
                <a:cs typeface="Cambria Math"/>
              </a:rPr>
              <a:t>𝑒</a:t>
            </a:r>
            <a:r>
              <a:rPr sz="2100" spc="3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2𝑥 − 3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≥</a:t>
            </a:r>
            <a:r>
              <a:rPr sz="1400" spc="8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213229" y="8481440"/>
            <a:ext cx="9925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2𝑥 − </a:t>
            </a:r>
            <a:r>
              <a:rPr sz="1400" spc="-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≤</a:t>
            </a:r>
            <a:r>
              <a:rPr sz="1400" spc="160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−1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76452" y="8410117"/>
            <a:ext cx="864869" cy="87884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1400" spc="-10" dirty="0">
                <a:latin typeface="Cambria Math"/>
                <a:cs typeface="Cambria Math"/>
              </a:rPr>
              <a:t>2𝑥 − </a:t>
            </a:r>
            <a:r>
              <a:rPr sz="1400" spc="-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≥</a:t>
            </a:r>
            <a:r>
              <a:rPr sz="1400" spc="17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52069">
              <a:lnSpc>
                <a:spcPct val="100000"/>
              </a:lnSpc>
              <a:spcBef>
                <a:spcPts val="555"/>
              </a:spcBef>
            </a:pPr>
            <a:r>
              <a:rPr sz="1400" spc="-10" dirty="0">
                <a:latin typeface="Cambria Math"/>
                <a:cs typeface="Cambria Math"/>
              </a:rPr>
              <a:t>2𝑥 ≥</a:t>
            </a:r>
            <a:r>
              <a:rPr sz="1400" spc="-10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≥</a:t>
            </a:r>
            <a:r>
              <a:rPr sz="1400" spc="-1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582038" y="8410117"/>
            <a:ext cx="339090" cy="87884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46685">
              <a:lnSpc>
                <a:spcPct val="100000"/>
              </a:lnSpc>
              <a:spcBef>
                <a:spcPts val="650"/>
              </a:spcBef>
            </a:pPr>
            <a:r>
              <a:rPr sz="1400" dirty="0">
                <a:latin typeface="Cambria Math"/>
                <a:cs typeface="Cambria Math"/>
              </a:rPr>
              <a:t>𝑜</a:t>
            </a:r>
            <a:r>
              <a:rPr sz="1400" spc="-10" dirty="0">
                <a:latin typeface="Cambria Math"/>
                <a:cs typeface="Cambria Math"/>
              </a:rPr>
              <a:t>𝑟</a:t>
            </a:r>
            <a:endParaRPr sz="1400">
              <a:latin typeface="Cambria Math"/>
              <a:cs typeface="Cambria Math"/>
            </a:endParaRPr>
          </a:p>
          <a:p>
            <a:pPr marL="70485">
              <a:lnSpc>
                <a:spcPct val="100000"/>
              </a:lnSpc>
              <a:spcBef>
                <a:spcPts val="555"/>
              </a:spcBef>
            </a:pPr>
            <a:r>
              <a:rPr sz="1400" dirty="0">
                <a:latin typeface="Cambria Math"/>
                <a:cs typeface="Cambria Math"/>
              </a:rPr>
              <a:t>𝑜𝑟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400" dirty="0">
                <a:latin typeface="Cambria Math"/>
                <a:cs typeface="Cambria Math"/>
              </a:rPr>
              <a:t>𝑜𝑟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115692" y="8690533"/>
            <a:ext cx="571500" cy="59880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675"/>
              </a:spcBef>
            </a:pPr>
            <a:r>
              <a:rPr sz="1400" spc="-10" dirty="0">
                <a:latin typeface="Cambria Math"/>
                <a:cs typeface="Cambria Math"/>
              </a:rPr>
              <a:t>2𝑥 ≤</a:t>
            </a:r>
            <a:r>
              <a:rPr sz="1400" spc="11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≤</a:t>
            </a:r>
            <a:r>
              <a:rPr sz="1400" spc="14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76452" y="9331858"/>
            <a:ext cx="271843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The </a:t>
            </a:r>
            <a:r>
              <a:rPr sz="1400" spc="-5" dirty="0">
                <a:latin typeface="Cambria Math"/>
                <a:cs typeface="Cambria Math"/>
              </a:rPr>
              <a:t>solution </a:t>
            </a:r>
            <a:r>
              <a:rPr sz="1400" spc="-10" dirty="0">
                <a:latin typeface="Cambria Math"/>
                <a:cs typeface="Cambria Math"/>
              </a:rPr>
              <a:t>set is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−∞,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∪ </a:t>
            </a:r>
            <a:r>
              <a:rPr sz="1400" dirty="0">
                <a:latin typeface="Cambria Math"/>
                <a:cs typeface="Cambria Math"/>
              </a:rPr>
              <a:t>[2,</a:t>
            </a:r>
            <a:r>
              <a:rPr sz="1400" spc="-170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∞)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4525009" y="1877440"/>
            <a:ext cx="2155190" cy="142875"/>
          </a:xfrm>
          <a:custGeom>
            <a:avLst/>
            <a:gdLst/>
            <a:ahLst/>
            <a:cxnLst/>
            <a:rect l="l" t="t" r="r" b="b"/>
            <a:pathLst>
              <a:path w="2155190" h="142875">
                <a:moveTo>
                  <a:pt x="142875" y="0"/>
                </a:moveTo>
                <a:lnTo>
                  <a:pt x="0" y="71374"/>
                </a:lnTo>
                <a:lnTo>
                  <a:pt x="142875" y="142875"/>
                </a:lnTo>
                <a:lnTo>
                  <a:pt x="97195" y="85725"/>
                </a:lnTo>
                <a:lnTo>
                  <a:pt x="85725" y="85725"/>
                </a:lnTo>
                <a:lnTo>
                  <a:pt x="85725" y="57023"/>
                </a:lnTo>
                <a:lnTo>
                  <a:pt x="97216" y="57023"/>
                </a:lnTo>
                <a:lnTo>
                  <a:pt x="142875" y="0"/>
                </a:lnTo>
                <a:close/>
              </a:path>
              <a:path w="2155190" h="142875">
                <a:moveTo>
                  <a:pt x="2069464" y="71374"/>
                </a:moveTo>
                <a:lnTo>
                  <a:pt x="2012314" y="142875"/>
                </a:lnTo>
                <a:lnTo>
                  <a:pt x="2126513" y="85725"/>
                </a:lnTo>
                <a:lnTo>
                  <a:pt x="2069464" y="85725"/>
                </a:lnTo>
                <a:lnTo>
                  <a:pt x="2069464" y="71374"/>
                </a:lnTo>
                <a:close/>
              </a:path>
              <a:path w="2155190" h="142875">
                <a:moveTo>
                  <a:pt x="85725" y="71374"/>
                </a:moveTo>
                <a:lnTo>
                  <a:pt x="85725" y="85725"/>
                </a:lnTo>
                <a:lnTo>
                  <a:pt x="97195" y="85725"/>
                </a:lnTo>
                <a:lnTo>
                  <a:pt x="85725" y="71374"/>
                </a:lnTo>
                <a:close/>
              </a:path>
              <a:path w="2155190" h="142875">
                <a:moveTo>
                  <a:pt x="2057973" y="57023"/>
                </a:moveTo>
                <a:lnTo>
                  <a:pt x="97216" y="57023"/>
                </a:lnTo>
                <a:lnTo>
                  <a:pt x="85725" y="71374"/>
                </a:lnTo>
                <a:lnTo>
                  <a:pt x="97195" y="85725"/>
                </a:lnTo>
                <a:lnTo>
                  <a:pt x="2057994" y="85725"/>
                </a:lnTo>
                <a:lnTo>
                  <a:pt x="2069464" y="71374"/>
                </a:lnTo>
                <a:lnTo>
                  <a:pt x="2057973" y="57023"/>
                </a:lnTo>
                <a:close/>
              </a:path>
              <a:path w="2155190" h="142875">
                <a:moveTo>
                  <a:pt x="2126462" y="57023"/>
                </a:moveTo>
                <a:lnTo>
                  <a:pt x="2069464" y="57023"/>
                </a:lnTo>
                <a:lnTo>
                  <a:pt x="2069464" y="85725"/>
                </a:lnTo>
                <a:lnTo>
                  <a:pt x="2126513" y="85725"/>
                </a:lnTo>
                <a:lnTo>
                  <a:pt x="2155190" y="71374"/>
                </a:lnTo>
                <a:lnTo>
                  <a:pt x="2126462" y="57023"/>
                </a:lnTo>
                <a:close/>
              </a:path>
              <a:path w="2155190" h="142875">
                <a:moveTo>
                  <a:pt x="97216" y="57023"/>
                </a:moveTo>
                <a:lnTo>
                  <a:pt x="85725" y="57023"/>
                </a:lnTo>
                <a:lnTo>
                  <a:pt x="85725" y="71374"/>
                </a:lnTo>
                <a:lnTo>
                  <a:pt x="97216" y="57023"/>
                </a:lnTo>
                <a:close/>
              </a:path>
              <a:path w="2155190" h="142875">
                <a:moveTo>
                  <a:pt x="2012314" y="0"/>
                </a:moveTo>
                <a:lnTo>
                  <a:pt x="2069464" y="71374"/>
                </a:lnTo>
                <a:lnTo>
                  <a:pt x="2069464" y="57023"/>
                </a:lnTo>
                <a:lnTo>
                  <a:pt x="2126462" y="57023"/>
                </a:lnTo>
                <a:lnTo>
                  <a:pt x="20123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963602" y="1904682"/>
            <a:ext cx="84455" cy="768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5926963" y="1949626"/>
            <a:ext cx="123825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5939663" y="2268346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>
                <a:moveTo>
                  <a:pt x="0" y="0"/>
                </a:moveTo>
                <a:lnTo>
                  <a:pt x="978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065712" y="1906587"/>
            <a:ext cx="84454" cy="7683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4987797" y="2039238"/>
            <a:ext cx="25463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2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4494529" y="4797043"/>
            <a:ext cx="2155190" cy="142875"/>
          </a:xfrm>
          <a:custGeom>
            <a:avLst/>
            <a:gdLst/>
            <a:ahLst/>
            <a:cxnLst/>
            <a:rect l="l" t="t" r="r" b="b"/>
            <a:pathLst>
              <a:path w="2155190" h="142875">
                <a:moveTo>
                  <a:pt x="142875" y="0"/>
                </a:moveTo>
                <a:lnTo>
                  <a:pt x="0" y="71500"/>
                </a:lnTo>
                <a:lnTo>
                  <a:pt x="142875" y="142875"/>
                </a:lnTo>
                <a:lnTo>
                  <a:pt x="97114" y="85725"/>
                </a:lnTo>
                <a:lnTo>
                  <a:pt x="85725" y="85725"/>
                </a:lnTo>
                <a:lnTo>
                  <a:pt x="85725" y="57150"/>
                </a:lnTo>
                <a:lnTo>
                  <a:pt x="97195" y="57150"/>
                </a:lnTo>
                <a:lnTo>
                  <a:pt x="142875" y="0"/>
                </a:lnTo>
                <a:close/>
              </a:path>
              <a:path w="2155190" h="142875">
                <a:moveTo>
                  <a:pt x="2069465" y="71500"/>
                </a:moveTo>
                <a:lnTo>
                  <a:pt x="2012315" y="142875"/>
                </a:lnTo>
                <a:lnTo>
                  <a:pt x="2126716" y="85725"/>
                </a:lnTo>
                <a:lnTo>
                  <a:pt x="2069465" y="85725"/>
                </a:lnTo>
                <a:lnTo>
                  <a:pt x="2069465" y="71500"/>
                </a:lnTo>
                <a:close/>
              </a:path>
              <a:path w="2155190" h="142875">
                <a:moveTo>
                  <a:pt x="85725" y="71500"/>
                </a:moveTo>
                <a:lnTo>
                  <a:pt x="85725" y="85725"/>
                </a:lnTo>
                <a:lnTo>
                  <a:pt x="97114" y="85725"/>
                </a:lnTo>
                <a:lnTo>
                  <a:pt x="85725" y="71500"/>
                </a:lnTo>
                <a:close/>
              </a:path>
              <a:path w="2155190" h="142875">
                <a:moveTo>
                  <a:pt x="2057994" y="57150"/>
                </a:moveTo>
                <a:lnTo>
                  <a:pt x="97195" y="57150"/>
                </a:lnTo>
                <a:lnTo>
                  <a:pt x="85725" y="71500"/>
                </a:lnTo>
                <a:lnTo>
                  <a:pt x="97114" y="85725"/>
                </a:lnTo>
                <a:lnTo>
                  <a:pt x="2058075" y="85725"/>
                </a:lnTo>
                <a:lnTo>
                  <a:pt x="2069465" y="71500"/>
                </a:lnTo>
                <a:lnTo>
                  <a:pt x="2057994" y="57150"/>
                </a:lnTo>
                <a:close/>
              </a:path>
              <a:path w="2155190" h="142875">
                <a:moveTo>
                  <a:pt x="2126513" y="57150"/>
                </a:moveTo>
                <a:lnTo>
                  <a:pt x="2069465" y="57150"/>
                </a:lnTo>
                <a:lnTo>
                  <a:pt x="2069465" y="85725"/>
                </a:lnTo>
                <a:lnTo>
                  <a:pt x="2126716" y="85725"/>
                </a:lnTo>
                <a:lnTo>
                  <a:pt x="2155190" y="71500"/>
                </a:lnTo>
                <a:lnTo>
                  <a:pt x="2126513" y="57150"/>
                </a:lnTo>
                <a:close/>
              </a:path>
              <a:path w="2155190" h="142875">
                <a:moveTo>
                  <a:pt x="97195" y="57150"/>
                </a:moveTo>
                <a:lnTo>
                  <a:pt x="85725" y="57150"/>
                </a:lnTo>
                <a:lnTo>
                  <a:pt x="85725" y="71500"/>
                </a:lnTo>
                <a:lnTo>
                  <a:pt x="97195" y="57150"/>
                </a:lnTo>
                <a:close/>
              </a:path>
              <a:path w="2155190" h="142875">
                <a:moveTo>
                  <a:pt x="2012315" y="0"/>
                </a:moveTo>
                <a:lnTo>
                  <a:pt x="2069465" y="71500"/>
                </a:lnTo>
                <a:lnTo>
                  <a:pt x="2069465" y="57150"/>
                </a:lnTo>
                <a:lnTo>
                  <a:pt x="2126513" y="57150"/>
                </a:lnTo>
                <a:lnTo>
                  <a:pt x="20123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933122" y="4824412"/>
            <a:ext cx="84454" cy="768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5896483" y="4870500"/>
            <a:ext cx="123825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5909183" y="5189219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>
                <a:moveTo>
                  <a:pt x="0" y="0"/>
                </a:moveTo>
                <a:lnTo>
                  <a:pt x="978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755640" y="4555489"/>
            <a:ext cx="224472" cy="2012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035232" y="4826317"/>
            <a:ext cx="84454" cy="7683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061902" y="4564633"/>
            <a:ext cx="225742" cy="20167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4975605" y="4888788"/>
            <a:ext cx="123825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988305" y="5207507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476115" y="7364983"/>
            <a:ext cx="2155190" cy="142875"/>
          </a:xfrm>
          <a:custGeom>
            <a:avLst/>
            <a:gdLst/>
            <a:ahLst/>
            <a:cxnLst/>
            <a:rect l="l" t="t" r="r" b="b"/>
            <a:pathLst>
              <a:path w="2155190" h="142875">
                <a:moveTo>
                  <a:pt x="142875" y="0"/>
                </a:moveTo>
                <a:lnTo>
                  <a:pt x="0" y="71500"/>
                </a:lnTo>
                <a:lnTo>
                  <a:pt x="142875" y="142875"/>
                </a:lnTo>
                <a:lnTo>
                  <a:pt x="97114" y="85725"/>
                </a:lnTo>
                <a:lnTo>
                  <a:pt x="85725" y="85725"/>
                </a:lnTo>
                <a:lnTo>
                  <a:pt x="85725" y="57150"/>
                </a:lnTo>
                <a:lnTo>
                  <a:pt x="97195" y="57150"/>
                </a:lnTo>
                <a:lnTo>
                  <a:pt x="142875" y="0"/>
                </a:lnTo>
                <a:close/>
              </a:path>
              <a:path w="2155190" h="142875">
                <a:moveTo>
                  <a:pt x="2069464" y="71500"/>
                </a:moveTo>
                <a:lnTo>
                  <a:pt x="2012314" y="142875"/>
                </a:lnTo>
                <a:lnTo>
                  <a:pt x="2126716" y="85725"/>
                </a:lnTo>
                <a:lnTo>
                  <a:pt x="2069464" y="85725"/>
                </a:lnTo>
                <a:lnTo>
                  <a:pt x="2069464" y="71500"/>
                </a:lnTo>
                <a:close/>
              </a:path>
              <a:path w="2155190" h="142875">
                <a:moveTo>
                  <a:pt x="85725" y="71500"/>
                </a:moveTo>
                <a:lnTo>
                  <a:pt x="85725" y="85725"/>
                </a:lnTo>
                <a:lnTo>
                  <a:pt x="97114" y="85725"/>
                </a:lnTo>
                <a:lnTo>
                  <a:pt x="85725" y="71500"/>
                </a:lnTo>
                <a:close/>
              </a:path>
              <a:path w="2155190" h="142875">
                <a:moveTo>
                  <a:pt x="2057994" y="57150"/>
                </a:moveTo>
                <a:lnTo>
                  <a:pt x="97195" y="57150"/>
                </a:lnTo>
                <a:lnTo>
                  <a:pt x="85725" y="71500"/>
                </a:lnTo>
                <a:lnTo>
                  <a:pt x="97114" y="85725"/>
                </a:lnTo>
                <a:lnTo>
                  <a:pt x="2058075" y="85725"/>
                </a:lnTo>
                <a:lnTo>
                  <a:pt x="2069464" y="71500"/>
                </a:lnTo>
                <a:lnTo>
                  <a:pt x="2057994" y="57150"/>
                </a:lnTo>
                <a:close/>
              </a:path>
              <a:path w="2155190" h="142875">
                <a:moveTo>
                  <a:pt x="2126513" y="57150"/>
                </a:moveTo>
                <a:lnTo>
                  <a:pt x="2069464" y="57150"/>
                </a:lnTo>
                <a:lnTo>
                  <a:pt x="2069464" y="85725"/>
                </a:lnTo>
                <a:lnTo>
                  <a:pt x="2126716" y="85725"/>
                </a:lnTo>
                <a:lnTo>
                  <a:pt x="2155190" y="71500"/>
                </a:lnTo>
                <a:lnTo>
                  <a:pt x="2126513" y="57150"/>
                </a:lnTo>
                <a:close/>
              </a:path>
              <a:path w="2155190" h="142875">
                <a:moveTo>
                  <a:pt x="97195" y="57150"/>
                </a:moveTo>
                <a:lnTo>
                  <a:pt x="85725" y="57150"/>
                </a:lnTo>
                <a:lnTo>
                  <a:pt x="85725" y="71500"/>
                </a:lnTo>
                <a:lnTo>
                  <a:pt x="97195" y="57150"/>
                </a:lnTo>
                <a:close/>
              </a:path>
              <a:path w="2155190" h="142875">
                <a:moveTo>
                  <a:pt x="2012314" y="0"/>
                </a:moveTo>
                <a:lnTo>
                  <a:pt x="2069464" y="71500"/>
                </a:lnTo>
                <a:lnTo>
                  <a:pt x="2069464" y="57150"/>
                </a:lnTo>
                <a:lnTo>
                  <a:pt x="2126513" y="57150"/>
                </a:lnTo>
                <a:lnTo>
                  <a:pt x="20123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914707" y="7392352"/>
            <a:ext cx="84454" cy="768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5878195" y="7514970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5737225" y="7123429"/>
            <a:ext cx="224472" cy="20129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016817" y="7394257"/>
            <a:ext cx="84455" cy="7683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043487" y="7132701"/>
            <a:ext cx="225742" cy="20154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5003038" y="7533258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557395" y="8712453"/>
            <a:ext cx="2155190" cy="142875"/>
          </a:xfrm>
          <a:custGeom>
            <a:avLst/>
            <a:gdLst/>
            <a:ahLst/>
            <a:cxnLst/>
            <a:rect l="l" t="t" r="r" b="b"/>
            <a:pathLst>
              <a:path w="2155190" h="142875">
                <a:moveTo>
                  <a:pt x="142875" y="0"/>
                </a:moveTo>
                <a:lnTo>
                  <a:pt x="0" y="71500"/>
                </a:lnTo>
                <a:lnTo>
                  <a:pt x="142875" y="142874"/>
                </a:lnTo>
                <a:lnTo>
                  <a:pt x="97114" y="85724"/>
                </a:lnTo>
                <a:lnTo>
                  <a:pt x="85725" y="85724"/>
                </a:lnTo>
                <a:lnTo>
                  <a:pt x="85725" y="57149"/>
                </a:lnTo>
                <a:lnTo>
                  <a:pt x="97195" y="57149"/>
                </a:lnTo>
                <a:lnTo>
                  <a:pt x="142875" y="0"/>
                </a:lnTo>
                <a:close/>
              </a:path>
              <a:path w="2155190" h="142875">
                <a:moveTo>
                  <a:pt x="2069464" y="71500"/>
                </a:moveTo>
                <a:lnTo>
                  <a:pt x="2012314" y="142874"/>
                </a:lnTo>
                <a:lnTo>
                  <a:pt x="2126716" y="85724"/>
                </a:lnTo>
                <a:lnTo>
                  <a:pt x="2069464" y="85724"/>
                </a:lnTo>
                <a:lnTo>
                  <a:pt x="2069464" y="71500"/>
                </a:lnTo>
                <a:close/>
              </a:path>
              <a:path w="2155190" h="142875">
                <a:moveTo>
                  <a:pt x="85725" y="71500"/>
                </a:moveTo>
                <a:lnTo>
                  <a:pt x="85725" y="85724"/>
                </a:lnTo>
                <a:lnTo>
                  <a:pt x="97114" y="85724"/>
                </a:lnTo>
                <a:lnTo>
                  <a:pt x="85725" y="71500"/>
                </a:lnTo>
                <a:close/>
              </a:path>
              <a:path w="2155190" h="142875">
                <a:moveTo>
                  <a:pt x="2057994" y="57149"/>
                </a:moveTo>
                <a:lnTo>
                  <a:pt x="97195" y="57149"/>
                </a:lnTo>
                <a:lnTo>
                  <a:pt x="85725" y="71500"/>
                </a:lnTo>
                <a:lnTo>
                  <a:pt x="97114" y="85724"/>
                </a:lnTo>
                <a:lnTo>
                  <a:pt x="2058075" y="85724"/>
                </a:lnTo>
                <a:lnTo>
                  <a:pt x="2069464" y="71500"/>
                </a:lnTo>
                <a:lnTo>
                  <a:pt x="2057994" y="57149"/>
                </a:lnTo>
                <a:close/>
              </a:path>
              <a:path w="2155190" h="142875">
                <a:moveTo>
                  <a:pt x="2126513" y="57149"/>
                </a:moveTo>
                <a:lnTo>
                  <a:pt x="2069464" y="57149"/>
                </a:lnTo>
                <a:lnTo>
                  <a:pt x="2069464" y="85724"/>
                </a:lnTo>
                <a:lnTo>
                  <a:pt x="2126716" y="85724"/>
                </a:lnTo>
                <a:lnTo>
                  <a:pt x="2155189" y="71500"/>
                </a:lnTo>
                <a:lnTo>
                  <a:pt x="2126513" y="57149"/>
                </a:lnTo>
                <a:close/>
              </a:path>
              <a:path w="2155190" h="142875">
                <a:moveTo>
                  <a:pt x="97195" y="57149"/>
                </a:moveTo>
                <a:lnTo>
                  <a:pt x="85725" y="57149"/>
                </a:lnTo>
                <a:lnTo>
                  <a:pt x="85725" y="71500"/>
                </a:lnTo>
                <a:lnTo>
                  <a:pt x="97195" y="57149"/>
                </a:lnTo>
                <a:close/>
              </a:path>
              <a:path w="2155190" h="142875">
                <a:moveTo>
                  <a:pt x="2012314" y="0"/>
                </a:moveTo>
                <a:lnTo>
                  <a:pt x="2069464" y="71500"/>
                </a:lnTo>
                <a:lnTo>
                  <a:pt x="2069464" y="57149"/>
                </a:lnTo>
                <a:lnTo>
                  <a:pt x="2126513" y="57149"/>
                </a:lnTo>
                <a:lnTo>
                  <a:pt x="20123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995987" y="8739822"/>
            <a:ext cx="84454" cy="768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 txBox="1"/>
          <p:nvPr/>
        </p:nvSpPr>
        <p:spPr>
          <a:xfrm>
            <a:off x="5957442" y="8859392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6014402" y="8463533"/>
            <a:ext cx="177482" cy="20866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098097" y="8741727"/>
            <a:ext cx="84454" cy="7683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921250" y="8480043"/>
            <a:ext cx="232092" cy="20167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 txBox="1"/>
          <p:nvPr/>
        </p:nvSpPr>
        <p:spPr>
          <a:xfrm>
            <a:off x="5082285" y="8880728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2" name="object 10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16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644" y="424637"/>
            <a:ext cx="2390140" cy="702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1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19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67654" y="434593"/>
            <a:ext cx="144907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588060" y="2020950"/>
            <a:ext cx="289242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00" spc="-5" dirty="0">
                <a:latin typeface="Cambria Math"/>
                <a:cs typeface="Cambria Math"/>
              </a:rPr>
              <a:t>𝑞</a:t>
            </a:r>
            <a:r>
              <a:rPr sz="2000" spc="-5" dirty="0">
                <a:latin typeface="Wingdings"/>
                <a:cs typeface="Wingdings"/>
              </a:rPr>
              <a:t></a:t>
            </a:r>
            <a:r>
              <a:rPr sz="1200" spc="-5" dirty="0">
                <a:latin typeface="Cambria Math"/>
                <a:cs typeface="Cambria Math"/>
              </a:rPr>
              <a:t>/ </a:t>
            </a:r>
            <a:r>
              <a:rPr sz="1400" spc="-10" dirty="0">
                <a:latin typeface="Cambria"/>
                <a:cs typeface="Cambria"/>
              </a:rPr>
              <a:t>Solve </a:t>
            </a:r>
            <a:r>
              <a:rPr sz="1400" spc="-5" dirty="0">
                <a:latin typeface="Cambria"/>
                <a:cs typeface="Cambria"/>
              </a:rPr>
              <a:t>the </a:t>
            </a:r>
            <a:r>
              <a:rPr sz="1400" spc="-10" dirty="0">
                <a:latin typeface="Cambria"/>
                <a:cs typeface="Cambria"/>
              </a:rPr>
              <a:t>following</a:t>
            </a:r>
            <a:r>
              <a:rPr sz="1400" spc="8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inequalities: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106220" y="2691764"/>
            <a:ext cx="27559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spc="5" dirty="0">
                <a:latin typeface="Wingdings"/>
                <a:cs typeface="Wingdings"/>
              </a:rPr>
              <a:t></a:t>
            </a:r>
            <a:endParaRPr sz="2200">
              <a:latin typeface="Wingdings"/>
              <a:cs typeface="Wingdings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481963" y="2878200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811147" y="2878200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1469263" y="2603118"/>
            <a:ext cx="7639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41630" algn="l"/>
                <a:tab pos="652780" algn="l"/>
              </a:tabLst>
            </a:pPr>
            <a:r>
              <a:rPr sz="1400" spc="-5" dirty="0">
                <a:latin typeface="Cambria Math"/>
                <a:cs typeface="Cambria Math"/>
              </a:rPr>
              <a:t>9	5	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469263" y="2859405"/>
            <a:ext cx="7639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41630" algn="l"/>
                <a:tab pos="652780" algn="l"/>
              </a:tabLst>
            </a:pPr>
            <a:r>
              <a:rPr sz="1400" spc="-5" dirty="0">
                <a:latin typeface="Cambria Math"/>
                <a:cs typeface="Cambria Math"/>
              </a:rPr>
              <a:t>4	2	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122297" y="2878200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618614" y="2740532"/>
            <a:ext cx="7385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32105" algn="l"/>
                <a:tab pos="631190" algn="l"/>
              </a:tabLst>
            </a:pPr>
            <a:r>
              <a:rPr sz="1400" spc="-10" dirty="0">
                <a:latin typeface="Cambria Math"/>
                <a:cs typeface="Cambria Math"/>
              </a:rPr>
              <a:t>&lt;	+	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350511" y="2719196"/>
            <a:ext cx="334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i="1" spc="-20" dirty="0">
                <a:latin typeface="Times New Roman"/>
                <a:cs typeface="Times New Roman"/>
              </a:rPr>
              <a:t>A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400" i="1" dirty="0">
                <a:latin typeface="Times New Roman"/>
                <a:cs typeface="Times New Roman"/>
              </a:rPr>
              <a:t>s</a:t>
            </a:r>
            <a:r>
              <a:rPr sz="1400" i="1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363211" y="2926968"/>
            <a:ext cx="311785" cy="0"/>
          </a:xfrm>
          <a:custGeom>
            <a:avLst/>
            <a:gdLst/>
            <a:ahLst/>
            <a:cxnLst/>
            <a:rect l="l" t="t" r="r" b="b"/>
            <a:pathLst>
              <a:path w="311785">
                <a:moveTo>
                  <a:pt x="0" y="0"/>
                </a:moveTo>
                <a:lnTo>
                  <a:pt x="311200" y="0"/>
                </a:lnTo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4798821" y="2725293"/>
            <a:ext cx="6203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−6,</a:t>
            </a:r>
            <a:r>
              <a:rPr sz="1400" spc="-95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∞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350511" y="3212972"/>
            <a:ext cx="334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i="1" spc="-20" dirty="0">
                <a:latin typeface="Times New Roman"/>
                <a:cs typeface="Times New Roman"/>
              </a:rPr>
              <a:t>A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400" i="1" dirty="0">
                <a:latin typeface="Times New Roman"/>
                <a:cs typeface="Times New Roman"/>
              </a:rPr>
              <a:t>s</a:t>
            </a:r>
            <a:r>
              <a:rPr sz="1400" i="1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4363211" y="3420744"/>
            <a:ext cx="311785" cy="0"/>
          </a:xfrm>
          <a:custGeom>
            <a:avLst/>
            <a:gdLst/>
            <a:ahLst/>
            <a:cxnLst/>
            <a:rect l="l" t="t" r="r" b="b"/>
            <a:pathLst>
              <a:path w="311785">
                <a:moveTo>
                  <a:pt x="0" y="0"/>
                </a:moveTo>
                <a:lnTo>
                  <a:pt x="311200" y="0"/>
                </a:lnTo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079746" y="3368928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4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4798821" y="3094100"/>
            <a:ext cx="554355" cy="3752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620" algn="ctr">
              <a:lnSpc>
                <a:spcPts val="1380"/>
              </a:lnSpc>
              <a:spcBef>
                <a:spcPts val="90"/>
              </a:spcBef>
            </a:pP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3</a:t>
            </a:r>
            <a:r>
              <a:rPr sz="1400" spc="9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11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ts val="1380"/>
              </a:lnSpc>
              <a:tabLst>
                <a:tab pos="200660" algn="l"/>
                <a:tab pos="466090" algn="l"/>
              </a:tabLst>
            </a:pPr>
            <a:r>
              <a:rPr sz="1400" spc="-5" dirty="0">
                <a:latin typeface="Cambria Math"/>
                <a:cs typeface="Cambria Math"/>
              </a:rPr>
              <a:t>(	,	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350511" y="3350132"/>
            <a:ext cx="889000" cy="6096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34035">
              <a:lnSpc>
                <a:spcPct val="100000"/>
              </a:lnSpc>
              <a:spcBef>
                <a:spcPts val="90"/>
              </a:spcBef>
              <a:tabLst>
                <a:tab pos="777875" algn="l"/>
              </a:tabLst>
            </a:pPr>
            <a:r>
              <a:rPr sz="1400" spc="-5" dirty="0">
                <a:latin typeface="Cambria Math"/>
                <a:cs typeface="Cambria Math"/>
              </a:rPr>
              <a:t>5	3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460375" algn="l"/>
              </a:tabLst>
            </a:pPr>
            <a:r>
              <a:rPr sz="1400" i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Ans.</a:t>
            </a:r>
            <a:r>
              <a:rPr sz="1400" i="1" spc="-1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[2,5)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350511" y="4246625"/>
            <a:ext cx="334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i="1" spc="-20" dirty="0">
                <a:latin typeface="Times New Roman"/>
                <a:cs typeface="Times New Roman"/>
              </a:rPr>
              <a:t>A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400" i="1" dirty="0">
                <a:latin typeface="Times New Roman"/>
                <a:cs typeface="Times New Roman"/>
              </a:rPr>
              <a:t>s</a:t>
            </a:r>
            <a:r>
              <a:rPr sz="1400" i="1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4363211" y="4454397"/>
            <a:ext cx="311785" cy="0"/>
          </a:xfrm>
          <a:custGeom>
            <a:avLst/>
            <a:gdLst/>
            <a:ahLst/>
            <a:cxnLst/>
            <a:rect l="l" t="t" r="r" b="b"/>
            <a:pathLst>
              <a:path w="311785">
                <a:moveTo>
                  <a:pt x="0" y="0"/>
                </a:moveTo>
                <a:lnTo>
                  <a:pt x="311200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5036565" y="4380737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5049265" y="4399533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4798821" y="4261865"/>
            <a:ext cx="6184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(−</a:t>
            </a:r>
            <a:r>
              <a:rPr sz="1400" spc="-85" dirty="0">
                <a:latin typeface="Cambria Math"/>
                <a:cs typeface="Cambria Math"/>
              </a:rPr>
              <a:t> </a:t>
            </a:r>
            <a:r>
              <a:rPr sz="2100" spc="-7" baseline="43650" dirty="0">
                <a:latin typeface="Cambria Math"/>
                <a:cs typeface="Cambria Math"/>
              </a:rPr>
              <a:t>7</a:t>
            </a:r>
            <a:r>
              <a:rPr sz="2100" spc="-150" baseline="436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,</a:t>
            </a:r>
            <a:r>
              <a:rPr sz="1400" spc="-110" dirty="0">
                <a:latin typeface="Cambria Math"/>
                <a:cs typeface="Cambria Math"/>
              </a:rPr>
              <a:t> </a:t>
            </a:r>
            <a:r>
              <a:rPr sz="1400" spc="5" dirty="0">
                <a:latin typeface="Cambria Math"/>
                <a:cs typeface="Cambria Math"/>
              </a:rPr>
              <a:t>1]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106220" y="2945967"/>
            <a:ext cx="1825625" cy="1958975"/>
          </a:xfrm>
          <a:prstGeom prst="rect">
            <a:avLst/>
          </a:prstGeom>
        </p:spPr>
        <p:txBody>
          <a:bodyPr vert="horz" wrap="square" lIns="0" tIns="1828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3300" spc="7" baseline="-13888" dirty="0">
                <a:latin typeface="Wingdings"/>
                <a:cs typeface="Wingdings"/>
              </a:rPr>
              <a:t></a:t>
            </a:r>
            <a:r>
              <a:rPr sz="3300" spc="7" baseline="-13888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&lt; 5𝑥 ≤ 2𝑥 +</a:t>
            </a:r>
            <a:r>
              <a:rPr sz="1400" spc="-1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sz="3300" spc="7" baseline="-13888" dirty="0">
                <a:latin typeface="Wingdings"/>
                <a:cs typeface="Wingdings"/>
              </a:rPr>
              <a:t></a:t>
            </a:r>
            <a:r>
              <a:rPr sz="3300" spc="7" baseline="-13888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4 </a:t>
            </a:r>
            <a:r>
              <a:rPr sz="1400" spc="-10" dirty="0">
                <a:latin typeface="Cambria Math"/>
                <a:cs typeface="Cambria Math"/>
              </a:rPr>
              <a:t>≤ 3𝑥 − </a:t>
            </a: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1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13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1490"/>
              </a:spcBef>
            </a:pPr>
            <a:r>
              <a:rPr sz="3300" spc="7" baseline="-13888" dirty="0">
                <a:latin typeface="Wingdings"/>
                <a:cs typeface="Wingdings"/>
              </a:rPr>
              <a:t></a:t>
            </a:r>
            <a:r>
              <a:rPr sz="3300" spc="7" baseline="-13888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&gt; </a:t>
            </a:r>
            <a:r>
              <a:rPr sz="1400" dirty="0">
                <a:latin typeface="Cambria Math"/>
                <a:cs typeface="Cambria Math"/>
              </a:rPr>
              <a:t>−4 </a:t>
            </a:r>
            <a:r>
              <a:rPr sz="1400" spc="-10" dirty="0">
                <a:latin typeface="Cambria Math"/>
                <a:cs typeface="Cambria Math"/>
              </a:rPr>
              <a:t>− 4𝑥 ≥</a:t>
            </a:r>
            <a:r>
              <a:rPr sz="1400" spc="-175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−8</a:t>
            </a:r>
            <a:endParaRPr sz="1400">
              <a:latin typeface="Cambria Math"/>
              <a:cs typeface="Cambria Math"/>
            </a:endParaRPr>
          </a:p>
          <a:p>
            <a:pPr marL="79375" algn="ctr">
              <a:lnSpc>
                <a:spcPct val="100000"/>
              </a:lnSpc>
              <a:spcBef>
                <a:spcPts val="145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996820" y="4923535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2009520" y="4942077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1469263" y="4804409"/>
            <a:ext cx="17272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37540" algn="l"/>
              </a:tabLst>
            </a:pPr>
            <a:r>
              <a:rPr sz="1400" spc="-5" dirty="0">
                <a:latin typeface="Cambria Math"/>
                <a:cs typeface="Cambria Math"/>
              </a:rPr>
              <a:t>3  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r>
              <a:rPr sz="1400" spc="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	&lt; </a:t>
            </a:r>
            <a:r>
              <a:rPr sz="1400" spc="15" dirty="0">
                <a:latin typeface="Cambria Math"/>
                <a:cs typeface="Cambria Math"/>
              </a:rPr>
              <a:t>5</a:t>
            </a:r>
            <a:r>
              <a:rPr sz="2100" spc="22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2𝑥 +</a:t>
            </a:r>
            <a:r>
              <a:rPr sz="1400" spc="4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5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350511" y="4789169"/>
            <a:ext cx="334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i="1" spc="-20" dirty="0">
                <a:latin typeface="Times New Roman"/>
                <a:cs typeface="Times New Roman"/>
              </a:rPr>
              <a:t>A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400" i="1" dirty="0">
                <a:latin typeface="Times New Roman"/>
                <a:cs typeface="Times New Roman"/>
              </a:rPr>
              <a:t>s</a:t>
            </a:r>
            <a:r>
              <a:rPr sz="1400" i="1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363211" y="4996941"/>
            <a:ext cx="311785" cy="0"/>
          </a:xfrm>
          <a:custGeom>
            <a:avLst/>
            <a:gdLst/>
            <a:ahLst/>
            <a:cxnLst/>
            <a:rect l="l" t="t" r="r" b="b"/>
            <a:pathLst>
              <a:path w="311785">
                <a:moveTo>
                  <a:pt x="0" y="0"/>
                </a:moveTo>
                <a:lnTo>
                  <a:pt x="311200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049265" y="4942077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4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4798821" y="4804409"/>
            <a:ext cx="7791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(− </a:t>
            </a:r>
            <a:r>
              <a:rPr sz="2100" spc="-15" baseline="43650" dirty="0">
                <a:latin typeface="Cambria Math"/>
                <a:cs typeface="Cambria Math"/>
              </a:rPr>
              <a:t>23 </a:t>
            </a:r>
            <a:r>
              <a:rPr sz="1400" spc="-5" dirty="0">
                <a:latin typeface="Cambria Math"/>
                <a:cs typeface="Cambria Math"/>
              </a:rPr>
              <a:t>,</a:t>
            </a:r>
            <a:r>
              <a:rPr sz="1400" spc="-240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∞)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624711" y="5176519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1481963" y="5451347"/>
            <a:ext cx="411480" cy="0"/>
          </a:xfrm>
          <a:custGeom>
            <a:avLst/>
            <a:gdLst/>
            <a:ahLst/>
            <a:cxnLst/>
            <a:rect l="l" t="t" r="r" b="b"/>
            <a:pathLst>
              <a:path w="411480">
                <a:moveTo>
                  <a:pt x="0" y="0"/>
                </a:moveTo>
                <a:lnTo>
                  <a:pt x="4114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1929510" y="5313679"/>
            <a:ext cx="3067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≤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350511" y="5298439"/>
            <a:ext cx="334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i="1" spc="-20" dirty="0">
                <a:latin typeface="Times New Roman"/>
                <a:cs typeface="Times New Roman"/>
              </a:rPr>
              <a:t>A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400" i="1" dirty="0">
                <a:latin typeface="Times New Roman"/>
                <a:cs typeface="Times New Roman"/>
              </a:rPr>
              <a:t>s</a:t>
            </a:r>
            <a:r>
              <a:rPr sz="1400" i="1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4363211" y="5506211"/>
            <a:ext cx="311785" cy="0"/>
          </a:xfrm>
          <a:custGeom>
            <a:avLst/>
            <a:gdLst/>
            <a:ahLst/>
            <a:cxnLst/>
            <a:rect l="l" t="t" r="r" b="b"/>
            <a:pathLst>
              <a:path w="311785">
                <a:moveTo>
                  <a:pt x="0" y="0"/>
                </a:moveTo>
                <a:lnTo>
                  <a:pt x="311200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4798821" y="4923535"/>
            <a:ext cx="1407160" cy="6127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99085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7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</a:pPr>
            <a:r>
              <a:rPr sz="1400" spc="-5" dirty="0">
                <a:latin typeface="Cambria Math"/>
                <a:cs typeface="Cambria Math"/>
              </a:rPr>
              <a:t>(−∞, −2] </a:t>
            </a:r>
            <a:r>
              <a:rPr sz="1400" spc="-10" dirty="0">
                <a:latin typeface="Cambria Math"/>
                <a:cs typeface="Cambria Math"/>
              </a:rPr>
              <a:t>∪ </a:t>
            </a:r>
            <a:r>
              <a:rPr sz="1400" dirty="0">
                <a:latin typeface="Cambria Math"/>
                <a:cs typeface="Cambria Math"/>
              </a:rPr>
              <a:t>(1,</a:t>
            </a:r>
            <a:r>
              <a:rPr sz="1400" spc="-190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∞)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469263" y="5432551"/>
            <a:ext cx="434340" cy="7162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70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4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1481963" y="5929883"/>
            <a:ext cx="411480" cy="0"/>
          </a:xfrm>
          <a:custGeom>
            <a:avLst/>
            <a:gdLst/>
            <a:ahLst/>
            <a:cxnLst/>
            <a:rect l="l" t="t" r="r" b="b"/>
            <a:pathLst>
              <a:path w="411480">
                <a:moveTo>
                  <a:pt x="0" y="0"/>
                </a:moveTo>
                <a:lnTo>
                  <a:pt x="4114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1929510" y="5792215"/>
            <a:ext cx="3067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≤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350511" y="5773927"/>
            <a:ext cx="334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i="1" spc="-20" dirty="0">
                <a:latin typeface="Times New Roman"/>
                <a:cs typeface="Times New Roman"/>
              </a:rPr>
              <a:t>A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400" i="1" dirty="0">
                <a:latin typeface="Times New Roman"/>
                <a:cs typeface="Times New Roman"/>
              </a:rPr>
              <a:t>s</a:t>
            </a:r>
            <a:r>
              <a:rPr sz="1400" i="1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4363211" y="5981699"/>
            <a:ext cx="311785" cy="0"/>
          </a:xfrm>
          <a:custGeom>
            <a:avLst/>
            <a:gdLst/>
            <a:ahLst/>
            <a:cxnLst/>
            <a:rect l="l" t="t" r="r" b="b"/>
            <a:pathLst>
              <a:path w="311785">
                <a:moveTo>
                  <a:pt x="0" y="0"/>
                </a:moveTo>
                <a:lnTo>
                  <a:pt x="311200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5707507" y="5911087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5671439" y="5929883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4798821" y="5792215"/>
            <a:ext cx="14014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−∞, </a:t>
            </a:r>
            <a:r>
              <a:rPr sz="1400" spc="-10" dirty="0">
                <a:latin typeface="Cambria Math"/>
                <a:cs typeface="Cambria Math"/>
              </a:rPr>
              <a:t>5</a:t>
            </a:r>
            <a:r>
              <a:rPr sz="2100" spc="7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∪ </a:t>
            </a:r>
            <a:r>
              <a:rPr sz="1400" spc="-5" dirty="0">
                <a:latin typeface="Cambria Math"/>
                <a:cs typeface="Cambria Math"/>
              </a:rPr>
              <a:t>[</a:t>
            </a:r>
            <a:r>
              <a:rPr sz="2100" spc="-7" baseline="43650" dirty="0">
                <a:latin typeface="Cambria Math"/>
                <a:cs typeface="Cambria Math"/>
              </a:rPr>
              <a:t>13 </a:t>
            </a:r>
            <a:r>
              <a:rPr sz="1400" spc="-5" dirty="0">
                <a:latin typeface="Cambria Math"/>
                <a:cs typeface="Cambria Math"/>
              </a:rPr>
              <a:t>, </a:t>
            </a:r>
            <a:r>
              <a:rPr sz="1400" spc="-15" dirty="0">
                <a:latin typeface="Cambria Math"/>
                <a:cs typeface="Cambria Math"/>
              </a:rPr>
              <a:t>∞)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469263" y="6271005"/>
            <a:ext cx="43878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dirty="0">
                <a:latin typeface="Cambria Math"/>
                <a:cs typeface="Cambria Math"/>
              </a:rPr>
              <a:t>−1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137029" y="6389877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1945258" y="6408673"/>
            <a:ext cx="509905" cy="0"/>
          </a:xfrm>
          <a:custGeom>
            <a:avLst/>
            <a:gdLst/>
            <a:ahLst/>
            <a:cxnLst/>
            <a:rect l="l" t="t" r="r" b="b"/>
            <a:pathLst>
              <a:path w="509905">
                <a:moveTo>
                  <a:pt x="0" y="0"/>
                </a:moveTo>
                <a:lnTo>
                  <a:pt x="50932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2490597" y="6271005"/>
            <a:ext cx="1581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≤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932558" y="6089954"/>
            <a:ext cx="961390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434"/>
              </a:spcBef>
              <a:tabLst>
                <a:tab pos="740410" algn="l"/>
              </a:tabLst>
            </a:pPr>
            <a:r>
              <a:rPr sz="1400" spc="-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3𝑥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10" dirty="0">
                <a:latin typeface="Cambria Math"/>
                <a:cs typeface="Cambria Math"/>
              </a:rPr>
              <a:t>17</a:t>
            </a:r>
            <a:endParaRPr sz="1400">
              <a:latin typeface="Cambria Math"/>
              <a:cs typeface="Cambria Math"/>
            </a:endParaRPr>
          </a:p>
          <a:p>
            <a:pPr marR="53340" algn="r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2686176" y="6408673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5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/>
          <p:nvPr/>
        </p:nvSpPr>
        <p:spPr>
          <a:xfrm>
            <a:off x="4350511" y="6252717"/>
            <a:ext cx="334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i="1" spc="-20" dirty="0">
                <a:latin typeface="Times New Roman"/>
                <a:cs typeface="Times New Roman"/>
              </a:rPr>
              <a:t>A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400" i="1" dirty="0">
                <a:latin typeface="Times New Roman"/>
                <a:cs typeface="Times New Roman"/>
              </a:rPr>
              <a:t>s</a:t>
            </a:r>
            <a:r>
              <a:rPr sz="1400" i="1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363211" y="6460489"/>
            <a:ext cx="311785" cy="0"/>
          </a:xfrm>
          <a:custGeom>
            <a:avLst/>
            <a:gdLst/>
            <a:ahLst/>
            <a:cxnLst/>
            <a:rect l="l" t="t" r="r" b="b"/>
            <a:pathLst>
              <a:path w="311785">
                <a:moveTo>
                  <a:pt x="0" y="0"/>
                </a:moveTo>
                <a:lnTo>
                  <a:pt x="311200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>
            <a:off x="5073141" y="6389877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5037073" y="6408673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4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 txBox="1"/>
          <p:nvPr/>
        </p:nvSpPr>
        <p:spPr>
          <a:xfrm>
            <a:off x="4798821" y="6271005"/>
            <a:ext cx="7150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[−</a:t>
            </a:r>
            <a:r>
              <a:rPr sz="1400" spc="-80" dirty="0">
                <a:latin typeface="Cambria Math"/>
                <a:cs typeface="Cambria Math"/>
              </a:rPr>
              <a:t> </a:t>
            </a:r>
            <a:r>
              <a:rPr sz="2100" spc="-15" baseline="43650" dirty="0">
                <a:latin typeface="Cambria Math"/>
                <a:cs typeface="Cambria Math"/>
              </a:rPr>
              <a:t>29</a:t>
            </a:r>
            <a:r>
              <a:rPr sz="2100" spc="-142" baseline="436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,</a:t>
            </a:r>
            <a:r>
              <a:rPr sz="1400" spc="-9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1106220" y="4585918"/>
            <a:ext cx="275590" cy="2477135"/>
          </a:xfrm>
          <a:prstGeom prst="rect">
            <a:avLst/>
          </a:prstGeom>
        </p:spPr>
        <p:txBody>
          <a:bodyPr vert="horz" wrap="square" lIns="0" tIns="1860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65"/>
              </a:spcBef>
            </a:pPr>
            <a:r>
              <a:rPr sz="2200" spc="5" dirty="0">
                <a:latin typeface="Wingdings"/>
                <a:cs typeface="Wingdings"/>
              </a:rPr>
              <a:t></a:t>
            </a:r>
            <a:endParaRPr sz="22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2200" spc="5" dirty="0">
                <a:latin typeface="Wingdings"/>
                <a:cs typeface="Wingdings"/>
              </a:rPr>
              <a:t></a:t>
            </a:r>
            <a:endParaRPr sz="22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sz="2200" spc="5" dirty="0">
                <a:latin typeface="Wingdings"/>
                <a:cs typeface="Wingdings"/>
              </a:rPr>
              <a:t></a:t>
            </a:r>
            <a:endParaRPr sz="22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2200" spc="5" dirty="0">
                <a:latin typeface="Wingdings"/>
                <a:cs typeface="Wingdings"/>
              </a:rPr>
              <a:t></a:t>
            </a:r>
            <a:endParaRPr sz="22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2200" spc="5" dirty="0">
                <a:latin typeface="Wingdings"/>
                <a:cs typeface="Wingdings"/>
              </a:rPr>
              <a:t></a:t>
            </a:r>
            <a:endParaRPr sz="2200">
              <a:latin typeface="Wingdings"/>
              <a:cs typeface="Wingdings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2222880" y="6887209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2210180" y="6868414"/>
            <a:ext cx="4343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23215" algn="l"/>
              </a:tabLst>
            </a:pPr>
            <a:r>
              <a:rPr sz="1400" spc="-5" dirty="0">
                <a:latin typeface="Cambria Math"/>
                <a:cs typeface="Cambria Math"/>
              </a:rPr>
              <a:t>3	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2533776" y="6887209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1469263" y="6749541"/>
            <a:ext cx="14782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890269" algn="l"/>
                <a:tab pos="1191895" algn="l"/>
              </a:tabLst>
            </a:pPr>
            <a:r>
              <a:rPr sz="1400" spc="-10" dirty="0">
                <a:latin typeface="Cambria Math"/>
                <a:cs typeface="Cambria Math"/>
              </a:rPr>
              <a:t>2𝑥 −</a:t>
            </a:r>
            <a:r>
              <a:rPr sz="1400" spc="8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r>
              <a:rPr sz="1400" spc="7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&lt;	+	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r>
              <a:rPr sz="1400" spc="-1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2210180" y="6612381"/>
            <a:ext cx="11811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23215" algn="l"/>
                <a:tab pos="762635" algn="l"/>
              </a:tabLst>
            </a:pPr>
            <a:r>
              <a:rPr sz="1400" spc="-5" dirty="0">
                <a:latin typeface="Cambria Math"/>
                <a:cs typeface="Cambria Math"/>
              </a:rPr>
              <a:t>1	3	1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6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115817" y="6868414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2973070" y="6887209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4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 txBox="1"/>
          <p:nvPr/>
        </p:nvSpPr>
        <p:spPr>
          <a:xfrm>
            <a:off x="4350511" y="6731253"/>
            <a:ext cx="334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i="1" spc="-20" dirty="0">
                <a:latin typeface="Times New Roman"/>
                <a:cs typeface="Times New Roman"/>
              </a:rPr>
              <a:t>A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400" i="1" dirty="0">
                <a:latin typeface="Times New Roman"/>
                <a:cs typeface="Times New Roman"/>
              </a:rPr>
              <a:t>s</a:t>
            </a:r>
            <a:r>
              <a:rPr sz="1400" i="1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363211" y="6939026"/>
            <a:ext cx="311785" cy="0"/>
          </a:xfrm>
          <a:custGeom>
            <a:avLst/>
            <a:gdLst/>
            <a:ahLst/>
            <a:cxnLst/>
            <a:rect l="l" t="t" r="r" b="b"/>
            <a:pathLst>
              <a:path w="311785">
                <a:moveTo>
                  <a:pt x="0" y="0"/>
                </a:moveTo>
                <a:lnTo>
                  <a:pt x="311200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5222875" y="6868414"/>
            <a:ext cx="220979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19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5235575" y="6887209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 txBox="1"/>
          <p:nvPr/>
        </p:nvSpPr>
        <p:spPr>
          <a:xfrm>
            <a:off x="4798821" y="6749541"/>
            <a:ext cx="7213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(−∞,</a:t>
            </a:r>
            <a:r>
              <a:rPr sz="1400" spc="-130" dirty="0">
                <a:latin typeface="Cambria Math"/>
                <a:cs typeface="Cambria Math"/>
              </a:rPr>
              <a:t> </a:t>
            </a:r>
            <a:r>
              <a:rPr sz="2100" baseline="43650" dirty="0">
                <a:latin typeface="Cambria Math"/>
                <a:cs typeface="Cambria Math"/>
              </a:rPr>
              <a:t>68</a:t>
            </a:r>
            <a:r>
              <a:rPr sz="1400" dirty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1481963" y="7402703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5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 txBox="1"/>
          <p:nvPr/>
        </p:nvSpPr>
        <p:spPr>
          <a:xfrm>
            <a:off x="1106220" y="7023861"/>
            <a:ext cx="81915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300" spc="7" baseline="-31565" dirty="0">
                <a:latin typeface="Wingdings"/>
                <a:cs typeface="Wingdings"/>
              </a:rPr>
              <a:t></a:t>
            </a:r>
            <a:r>
              <a:rPr sz="3300" spc="7" baseline="-315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 </a:t>
            </a:r>
            <a:r>
              <a:rPr sz="2100" spc="-15" baseline="-43650" dirty="0">
                <a:latin typeface="Cambria Math"/>
                <a:cs typeface="Cambria Math"/>
              </a:rPr>
              <a:t>=</a:t>
            </a:r>
            <a:r>
              <a:rPr sz="2100" spc="-187" baseline="-436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1814195" y="7402703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 txBox="1"/>
          <p:nvPr/>
        </p:nvSpPr>
        <p:spPr>
          <a:xfrm>
            <a:off x="4350511" y="7210170"/>
            <a:ext cx="334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i="1" spc="-20" dirty="0">
                <a:latin typeface="Times New Roman"/>
                <a:cs typeface="Times New Roman"/>
              </a:rPr>
              <a:t>A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400" i="1" dirty="0">
                <a:latin typeface="Times New Roman"/>
                <a:cs typeface="Times New Roman"/>
              </a:rPr>
              <a:t>s</a:t>
            </a:r>
            <a:r>
              <a:rPr sz="1400" i="1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4363211" y="7417942"/>
            <a:ext cx="311785" cy="0"/>
          </a:xfrm>
          <a:custGeom>
            <a:avLst/>
            <a:gdLst/>
            <a:ahLst/>
            <a:cxnLst/>
            <a:rect l="l" t="t" r="r" b="b"/>
            <a:pathLst>
              <a:path w="311785">
                <a:moveTo>
                  <a:pt x="0" y="0"/>
                </a:moveTo>
                <a:lnTo>
                  <a:pt x="311200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 txBox="1"/>
          <p:nvPr/>
        </p:nvSpPr>
        <p:spPr>
          <a:xfrm>
            <a:off x="5716651" y="7344282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4798821" y="7087869"/>
            <a:ext cx="1413510" cy="375285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12700" marR="5080" indent="868680">
              <a:lnSpc>
                <a:spcPct val="64500"/>
              </a:lnSpc>
              <a:spcBef>
                <a:spcPts val="685"/>
              </a:spcBef>
              <a:tabLst>
                <a:tab pos="1109980" algn="l"/>
              </a:tabLst>
            </a:pP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20 </a:t>
            </a:r>
            <a:r>
              <a:rPr sz="1400" spc="-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(−∞, </a:t>
            </a:r>
            <a:r>
              <a:rPr sz="1400" spc="-10" dirty="0">
                <a:latin typeface="Cambria Math"/>
                <a:cs typeface="Cambria Math"/>
              </a:rPr>
              <a:t>0)</a:t>
            </a:r>
            <a:r>
              <a:rPr sz="1400" spc="-3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∪ </a:t>
            </a:r>
            <a:r>
              <a:rPr sz="1400" spc="-5" dirty="0">
                <a:latin typeface="Cambria Math"/>
                <a:cs typeface="Cambria Math"/>
              </a:rPr>
              <a:t>(	,</a:t>
            </a:r>
            <a:r>
              <a:rPr sz="1400" spc="-175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∞)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1106220" y="7278958"/>
            <a:ext cx="1819275" cy="687070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375285">
              <a:lnSpc>
                <a:spcPct val="100000"/>
              </a:lnSpc>
              <a:spcBef>
                <a:spcPts val="915"/>
              </a:spcBef>
              <a:tabLst>
                <a:tab pos="707390" algn="l"/>
              </a:tabLst>
            </a:pPr>
            <a:r>
              <a:rPr sz="1400" spc="-5" dirty="0">
                <a:latin typeface="Cambria Math"/>
                <a:cs typeface="Cambria Math"/>
              </a:rPr>
              <a:t>𝑥	4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  <a:tabLst>
                <a:tab pos="375285" algn="l"/>
              </a:tabLst>
            </a:pPr>
            <a:r>
              <a:rPr sz="1500" spc="10" dirty="0">
                <a:latin typeface="Cambria Math"/>
                <a:cs typeface="Cambria Math"/>
              </a:rPr>
              <a:t>⓫	</a:t>
            </a:r>
            <a:r>
              <a:rPr sz="1400" dirty="0">
                <a:latin typeface="Cambria Math"/>
                <a:cs typeface="Cambria Math"/>
              </a:rPr>
              <a:t>−5 </a:t>
            </a:r>
            <a:r>
              <a:rPr sz="1400" spc="-10" dirty="0">
                <a:latin typeface="Cambria Math"/>
                <a:cs typeface="Cambria Math"/>
              </a:rPr>
              <a:t>≥ 6</a:t>
            </a:r>
            <a:r>
              <a:rPr sz="2100" spc="-15" baseline="3968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− 4</a:t>
            </a:r>
            <a:r>
              <a:rPr sz="2100" spc="-15" baseline="3968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7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4350511" y="7679563"/>
            <a:ext cx="334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i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1400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1400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1400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798821" y="7679563"/>
            <a:ext cx="6089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(−∞,</a:t>
            </a:r>
            <a:r>
              <a:rPr sz="1400" spc="-13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1106220" y="8182482"/>
            <a:ext cx="256540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10" dirty="0">
                <a:latin typeface="Cambria Math"/>
                <a:cs typeface="Cambria Math"/>
              </a:rPr>
              <a:t>⓬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1481963" y="8304910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381376" y="8304910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3460750" y="8304910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 txBox="1"/>
          <p:nvPr/>
        </p:nvSpPr>
        <p:spPr>
          <a:xfrm>
            <a:off x="1469263" y="8167242"/>
            <a:ext cx="2541270" cy="3568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310"/>
              </a:lnSpc>
              <a:spcBef>
                <a:spcPts val="90"/>
              </a:spcBef>
            </a:pPr>
            <a:r>
              <a:rPr sz="2100" spc="-7" baseline="43650" dirty="0">
                <a:latin typeface="Cambria Math"/>
                <a:cs typeface="Cambria Math"/>
              </a:rPr>
              <a:t>1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− 6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2100" spc="-7" baseline="43650" dirty="0">
                <a:latin typeface="Cambria Math"/>
                <a:cs typeface="Cambria Math"/>
              </a:rPr>
              <a:t>4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+ 2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≥ − </a:t>
            </a:r>
            <a:r>
              <a:rPr sz="2100" spc="-7" baseline="43650" dirty="0">
                <a:latin typeface="Cambria Math"/>
                <a:cs typeface="Cambria Math"/>
              </a:rPr>
              <a:t>3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310"/>
              </a:lnSpc>
              <a:tabLst>
                <a:tab pos="911860" algn="l"/>
                <a:tab pos="1991360" algn="l"/>
              </a:tabLst>
            </a:pPr>
            <a:r>
              <a:rPr sz="1400" spc="-5" dirty="0">
                <a:latin typeface="Cambria Math"/>
                <a:cs typeface="Cambria Math"/>
              </a:rPr>
              <a:t>2	3	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350511" y="8148954"/>
            <a:ext cx="334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i="1" spc="-20" dirty="0">
                <a:latin typeface="Times New Roman"/>
                <a:cs typeface="Times New Roman"/>
              </a:rPr>
              <a:t>A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400" i="1" dirty="0">
                <a:latin typeface="Times New Roman"/>
                <a:cs typeface="Times New Roman"/>
              </a:rPr>
              <a:t>s</a:t>
            </a:r>
            <a:r>
              <a:rPr sz="1400" i="1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4363211" y="8356727"/>
            <a:ext cx="311785" cy="0"/>
          </a:xfrm>
          <a:custGeom>
            <a:avLst/>
            <a:gdLst/>
            <a:ahLst/>
            <a:cxnLst/>
            <a:rect l="l" t="t" r="r" b="b"/>
            <a:pathLst>
              <a:path w="311785">
                <a:moveTo>
                  <a:pt x="0" y="0"/>
                </a:moveTo>
                <a:lnTo>
                  <a:pt x="311200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 txBox="1"/>
          <p:nvPr/>
        </p:nvSpPr>
        <p:spPr>
          <a:xfrm>
            <a:off x="4798821" y="8152002"/>
            <a:ext cx="8407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(−∞,</a:t>
            </a:r>
            <a:r>
              <a:rPr sz="1400" spc="-13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−44]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4351020" y="1638934"/>
            <a:ext cx="2423795" cy="0"/>
          </a:xfrm>
          <a:custGeom>
            <a:avLst/>
            <a:gdLst/>
            <a:ahLst/>
            <a:cxnLst/>
            <a:rect l="l" t="t" r="r" b="b"/>
            <a:pathLst>
              <a:path w="2423795">
                <a:moveTo>
                  <a:pt x="0" y="0"/>
                </a:moveTo>
                <a:lnTo>
                  <a:pt x="2423795" y="0"/>
                </a:lnTo>
              </a:path>
            </a:pathLst>
          </a:custGeom>
          <a:ln w="1047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523240" y="1638934"/>
            <a:ext cx="2453005" cy="0"/>
          </a:xfrm>
          <a:custGeom>
            <a:avLst/>
            <a:gdLst/>
            <a:ahLst/>
            <a:cxnLst/>
            <a:rect l="l" t="t" r="r" b="b"/>
            <a:pathLst>
              <a:path w="2453005">
                <a:moveTo>
                  <a:pt x="0" y="0"/>
                </a:moveTo>
                <a:lnTo>
                  <a:pt x="2452878" y="0"/>
                </a:lnTo>
              </a:path>
            </a:pathLst>
          </a:custGeom>
          <a:ln w="1047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195829" y="1348104"/>
            <a:ext cx="2921635" cy="514350"/>
          </a:xfrm>
          <a:custGeom>
            <a:avLst/>
            <a:gdLst/>
            <a:ahLst/>
            <a:cxnLst/>
            <a:rect l="l" t="t" r="r" b="b"/>
            <a:pathLst>
              <a:path w="2921635" h="514350">
                <a:moveTo>
                  <a:pt x="2835910" y="0"/>
                </a:moveTo>
                <a:lnTo>
                  <a:pt x="85725" y="0"/>
                </a:lnTo>
                <a:lnTo>
                  <a:pt x="52345" y="6732"/>
                </a:lnTo>
                <a:lnTo>
                  <a:pt x="25098" y="25098"/>
                </a:lnTo>
                <a:lnTo>
                  <a:pt x="6732" y="52345"/>
                </a:lnTo>
                <a:lnTo>
                  <a:pt x="0" y="85725"/>
                </a:lnTo>
                <a:lnTo>
                  <a:pt x="0" y="428625"/>
                </a:lnTo>
                <a:lnTo>
                  <a:pt x="6732" y="462004"/>
                </a:lnTo>
                <a:lnTo>
                  <a:pt x="25098" y="489251"/>
                </a:lnTo>
                <a:lnTo>
                  <a:pt x="52345" y="507617"/>
                </a:lnTo>
                <a:lnTo>
                  <a:pt x="85725" y="514350"/>
                </a:lnTo>
                <a:lnTo>
                  <a:pt x="2835910" y="514350"/>
                </a:lnTo>
                <a:lnTo>
                  <a:pt x="2869289" y="507617"/>
                </a:lnTo>
                <a:lnTo>
                  <a:pt x="2896536" y="489251"/>
                </a:lnTo>
                <a:lnTo>
                  <a:pt x="2914902" y="462004"/>
                </a:lnTo>
                <a:lnTo>
                  <a:pt x="2921635" y="428625"/>
                </a:lnTo>
                <a:lnTo>
                  <a:pt x="2921635" y="85725"/>
                </a:lnTo>
                <a:lnTo>
                  <a:pt x="2914902" y="52345"/>
                </a:lnTo>
                <a:lnTo>
                  <a:pt x="2896536" y="25098"/>
                </a:lnTo>
                <a:lnTo>
                  <a:pt x="2869289" y="6732"/>
                </a:lnTo>
                <a:lnTo>
                  <a:pt x="28359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167257" y="1319529"/>
            <a:ext cx="2978785" cy="571500"/>
          </a:xfrm>
          <a:custGeom>
            <a:avLst/>
            <a:gdLst/>
            <a:ahLst/>
            <a:cxnLst/>
            <a:rect l="l" t="t" r="r" b="b"/>
            <a:pathLst>
              <a:path w="2978785" h="571500">
                <a:moveTo>
                  <a:pt x="2884802" y="570229"/>
                </a:moveTo>
                <a:lnTo>
                  <a:pt x="94231" y="570229"/>
                </a:lnTo>
                <a:lnTo>
                  <a:pt x="114297" y="571500"/>
                </a:lnTo>
                <a:lnTo>
                  <a:pt x="2867403" y="571500"/>
                </a:lnTo>
                <a:lnTo>
                  <a:pt x="2884802" y="570229"/>
                </a:lnTo>
                <a:close/>
              </a:path>
              <a:path w="2978785" h="571500">
                <a:moveTo>
                  <a:pt x="2906392" y="563879"/>
                </a:moveTo>
                <a:lnTo>
                  <a:pt x="72514" y="563879"/>
                </a:lnTo>
                <a:lnTo>
                  <a:pt x="88516" y="568959"/>
                </a:lnTo>
                <a:lnTo>
                  <a:pt x="90421" y="570229"/>
                </a:lnTo>
                <a:lnTo>
                  <a:pt x="2888612" y="570229"/>
                </a:lnTo>
                <a:lnTo>
                  <a:pt x="2890390" y="568959"/>
                </a:lnTo>
                <a:lnTo>
                  <a:pt x="2906392" y="563879"/>
                </a:lnTo>
                <a:close/>
              </a:path>
              <a:path w="2978785" h="571500">
                <a:moveTo>
                  <a:pt x="74800" y="552450"/>
                </a:moveTo>
                <a:lnTo>
                  <a:pt x="51178" y="552450"/>
                </a:lnTo>
                <a:lnTo>
                  <a:pt x="52702" y="553720"/>
                </a:lnTo>
                <a:lnTo>
                  <a:pt x="67180" y="561340"/>
                </a:lnTo>
                <a:lnTo>
                  <a:pt x="70736" y="563879"/>
                </a:lnTo>
                <a:lnTo>
                  <a:pt x="2908297" y="563879"/>
                </a:lnTo>
                <a:lnTo>
                  <a:pt x="2910075" y="562609"/>
                </a:lnTo>
                <a:lnTo>
                  <a:pt x="2911726" y="561340"/>
                </a:lnTo>
                <a:lnTo>
                  <a:pt x="114297" y="561340"/>
                </a:lnTo>
                <a:lnTo>
                  <a:pt x="95374" y="558800"/>
                </a:lnTo>
                <a:lnTo>
                  <a:pt x="91945" y="558800"/>
                </a:lnTo>
                <a:lnTo>
                  <a:pt x="75943" y="553720"/>
                </a:lnTo>
                <a:lnTo>
                  <a:pt x="74800" y="552450"/>
                </a:lnTo>
                <a:close/>
              </a:path>
              <a:path w="2978785" h="571500">
                <a:moveTo>
                  <a:pt x="2914139" y="12700"/>
                </a:moveTo>
                <a:lnTo>
                  <a:pt x="2864609" y="12700"/>
                </a:lnTo>
                <a:lnTo>
                  <a:pt x="2883659" y="13970"/>
                </a:lnTo>
                <a:lnTo>
                  <a:pt x="2885945" y="13970"/>
                </a:lnTo>
                <a:lnTo>
                  <a:pt x="2886961" y="15240"/>
                </a:lnTo>
                <a:lnTo>
                  <a:pt x="2902963" y="19050"/>
                </a:lnTo>
                <a:lnTo>
                  <a:pt x="2905249" y="20320"/>
                </a:lnTo>
                <a:lnTo>
                  <a:pt x="2906265" y="21590"/>
                </a:lnTo>
                <a:lnTo>
                  <a:pt x="2920743" y="29209"/>
                </a:lnTo>
                <a:lnTo>
                  <a:pt x="2922521" y="30479"/>
                </a:lnTo>
                <a:lnTo>
                  <a:pt x="2923283" y="30479"/>
                </a:lnTo>
                <a:lnTo>
                  <a:pt x="2936110" y="40640"/>
                </a:lnTo>
                <a:lnTo>
                  <a:pt x="2936872" y="41909"/>
                </a:lnTo>
                <a:lnTo>
                  <a:pt x="2937761" y="43179"/>
                </a:lnTo>
                <a:lnTo>
                  <a:pt x="2938396" y="43179"/>
                </a:lnTo>
                <a:lnTo>
                  <a:pt x="2948937" y="55879"/>
                </a:lnTo>
                <a:lnTo>
                  <a:pt x="2950207" y="58420"/>
                </a:lnTo>
                <a:lnTo>
                  <a:pt x="2950715" y="58420"/>
                </a:lnTo>
                <a:lnTo>
                  <a:pt x="2958716" y="73659"/>
                </a:lnTo>
                <a:lnTo>
                  <a:pt x="2959732" y="74929"/>
                </a:lnTo>
                <a:lnTo>
                  <a:pt x="2959986" y="76200"/>
                </a:lnTo>
                <a:lnTo>
                  <a:pt x="2965320" y="93979"/>
                </a:lnTo>
                <a:lnTo>
                  <a:pt x="2965574" y="95250"/>
                </a:lnTo>
                <a:lnTo>
                  <a:pt x="2967352" y="113029"/>
                </a:lnTo>
                <a:lnTo>
                  <a:pt x="2967360" y="458470"/>
                </a:lnTo>
                <a:lnTo>
                  <a:pt x="2965574" y="477520"/>
                </a:lnTo>
                <a:lnTo>
                  <a:pt x="2965320" y="478790"/>
                </a:lnTo>
                <a:lnTo>
                  <a:pt x="2959986" y="496570"/>
                </a:lnTo>
                <a:lnTo>
                  <a:pt x="2959732" y="497840"/>
                </a:lnTo>
                <a:lnTo>
                  <a:pt x="2959224" y="497840"/>
                </a:lnTo>
                <a:lnTo>
                  <a:pt x="2958716" y="499109"/>
                </a:lnTo>
                <a:lnTo>
                  <a:pt x="2950715" y="514350"/>
                </a:lnTo>
                <a:lnTo>
                  <a:pt x="2950207" y="515620"/>
                </a:lnTo>
                <a:lnTo>
                  <a:pt x="2949572" y="515620"/>
                </a:lnTo>
                <a:lnTo>
                  <a:pt x="2948810" y="516890"/>
                </a:lnTo>
                <a:lnTo>
                  <a:pt x="2938396" y="529590"/>
                </a:lnTo>
                <a:lnTo>
                  <a:pt x="2936110" y="532129"/>
                </a:lnTo>
                <a:lnTo>
                  <a:pt x="2923283" y="542290"/>
                </a:lnTo>
                <a:lnTo>
                  <a:pt x="2922521" y="542290"/>
                </a:lnTo>
                <a:lnTo>
                  <a:pt x="2920743" y="543559"/>
                </a:lnTo>
                <a:lnTo>
                  <a:pt x="2906265" y="552450"/>
                </a:lnTo>
                <a:lnTo>
                  <a:pt x="2905249" y="552450"/>
                </a:lnTo>
                <a:lnTo>
                  <a:pt x="2902963" y="553720"/>
                </a:lnTo>
                <a:lnTo>
                  <a:pt x="2886961" y="558800"/>
                </a:lnTo>
                <a:lnTo>
                  <a:pt x="2885945" y="558800"/>
                </a:lnTo>
                <a:lnTo>
                  <a:pt x="2866260" y="561340"/>
                </a:lnTo>
                <a:lnTo>
                  <a:pt x="2911726" y="561340"/>
                </a:lnTo>
                <a:lnTo>
                  <a:pt x="2926204" y="553720"/>
                </a:lnTo>
                <a:lnTo>
                  <a:pt x="2929252" y="552450"/>
                </a:lnTo>
                <a:lnTo>
                  <a:pt x="2930522" y="551179"/>
                </a:lnTo>
                <a:lnTo>
                  <a:pt x="2944746" y="539750"/>
                </a:lnTo>
                <a:lnTo>
                  <a:pt x="2946016" y="538479"/>
                </a:lnTo>
                <a:lnTo>
                  <a:pt x="2947159" y="537209"/>
                </a:lnTo>
                <a:lnTo>
                  <a:pt x="2958843" y="523240"/>
                </a:lnTo>
                <a:lnTo>
                  <a:pt x="2959859" y="520700"/>
                </a:lnTo>
                <a:lnTo>
                  <a:pt x="2969638" y="502920"/>
                </a:lnTo>
                <a:lnTo>
                  <a:pt x="2970400" y="501650"/>
                </a:lnTo>
                <a:lnTo>
                  <a:pt x="2970908" y="499109"/>
                </a:lnTo>
                <a:lnTo>
                  <a:pt x="2975861" y="483870"/>
                </a:lnTo>
                <a:lnTo>
                  <a:pt x="2976496" y="481329"/>
                </a:lnTo>
                <a:lnTo>
                  <a:pt x="2976877" y="480059"/>
                </a:lnTo>
                <a:lnTo>
                  <a:pt x="2977004" y="477520"/>
                </a:lnTo>
                <a:lnTo>
                  <a:pt x="2978790" y="458470"/>
                </a:lnTo>
                <a:lnTo>
                  <a:pt x="2978782" y="111759"/>
                </a:lnTo>
                <a:lnTo>
                  <a:pt x="2977004" y="95250"/>
                </a:lnTo>
                <a:lnTo>
                  <a:pt x="2976877" y="92709"/>
                </a:lnTo>
                <a:lnTo>
                  <a:pt x="2976496" y="91440"/>
                </a:lnTo>
                <a:lnTo>
                  <a:pt x="2975861" y="88900"/>
                </a:lnTo>
                <a:lnTo>
                  <a:pt x="2970908" y="73659"/>
                </a:lnTo>
                <a:lnTo>
                  <a:pt x="2970400" y="71120"/>
                </a:lnTo>
                <a:lnTo>
                  <a:pt x="2969638" y="69850"/>
                </a:lnTo>
                <a:lnTo>
                  <a:pt x="2968622" y="67309"/>
                </a:lnTo>
                <a:lnTo>
                  <a:pt x="2960621" y="53340"/>
                </a:lnTo>
                <a:lnTo>
                  <a:pt x="2959859" y="52070"/>
                </a:lnTo>
                <a:lnTo>
                  <a:pt x="2958843" y="50800"/>
                </a:lnTo>
                <a:lnTo>
                  <a:pt x="2947286" y="36829"/>
                </a:lnTo>
                <a:lnTo>
                  <a:pt x="2946143" y="34290"/>
                </a:lnTo>
                <a:lnTo>
                  <a:pt x="2944746" y="33020"/>
                </a:lnTo>
                <a:lnTo>
                  <a:pt x="2930522" y="21590"/>
                </a:lnTo>
                <a:lnTo>
                  <a:pt x="2929252" y="20320"/>
                </a:lnTo>
                <a:lnTo>
                  <a:pt x="2926204" y="19050"/>
                </a:lnTo>
                <a:lnTo>
                  <a:pt x="2914139" y="12700"/>
                </a:lnTo>
                <a:close/>
              </a:path>
              <a:path w="2978785" h="571500">
                <a:moveTo>
                  <a:pt x="73784" y="20320"/>
                </a:moveTo>
                <a:lnTo>
                  <a:pt x="49781" y="20320"/>
                </a:lnTo>
                <a:lnTo>
                  <a:pt x="35684" y="31750"/>
                </a:lnTo>
                <a:lnTo>
                  <a:pt x="34160" y="33020"/>
                </a:lnTo>
                <a:lnTo>
                  <a:pt x="32890" y="34290"/>
                </a:lnTo>
                <a:lnTo>
                  <a:pt x="31747" y="36829"/>
                </a:lnTo>
                <a:lnTo>
                  <a:pt x="20063" y="50800"/>
                </a:lnTo>
                <a:lnTo>
                  <a:pt x="18285" y="53340"/>
                </a:lnTo>
                <a:lnTo>
                  <a:pt x="10284" y="67309"/>
                </a:lnTo>
                <a:lnTo>
                  <a:pt x="9395" y="69850"/>
                </a:lnTo>
                <a:lnTo>
                  <a:pt x="8633" y="71120"/>
                </a:lnTo>
                <a:lnTo>
                  <a:pt x="7998" y="73659"/>
                </a:lnTo>
                <a:lnTo>
                  <a:pt x="3045" y="88900"/>
                </a:lnTo>
                <a:lnTo>
                  <a:pt x="2537" y="91440"/>
                </a:lnTo>
                <a:lnTo>
                  <a:pt x="2156" y="92709"/>
                </a:lnTo>
                <a:lnTo>
                  <a:pt x="124" y="113029"/>
                </a:lnTo>
                <a:lnTo>
                  <a:pt x="0" y="118109"/>
                </a:lnTo>
                <a:lnTo>
                  <a:pt x="251" y="461009"/>
                </a:lnTo>
                <a:lnTo>
                  <a:pt x="2156" y="480059"/>
                </a:lnTo>
                <a:lnTo>
                  <a:pt x="2537" y="481329"/>
                </a:lnTo>
                <a:lnTo>
                  <a:pt x="3045" y="483870"/>
                </a:lnTo>
                <a:lnTo>
                  <a:pt x="7998" y="499109"/>
                </a:lnTo>
                <a:lnTo>
                  <a:pt x="8506" y="501650"/>
                </a:lnTo>
                <a:lnTo>
                  <a:pt x="9268" y="502920"/>
                </a:lnTo>
                <a:lnTo>
                  <a:pt x="31874" y="537209"/>
                </a:lnTo>
                <a:lnTo>
                  <a:pt x="49781" y="552450"/>
                </a:lnTo>
                <a:lnTo>
                  <a:pt x="72768" y="552450"/>
                </a:lnTo>
                <a:lnTo>
                  <a:pt x="58290" y="543559"/>
                </a:lnTo>
                <a:lnTo>
                  <a:pt x="56512" y="542290"/>
                </a:lnTo>
                <a:lnTo>
                  <a:pt x="55623" y="542290"/>
                </a:lnTo>
                <a:lnTo>
                  <a:pt x="42923" y="532129"/>
                </a:lnTo>
                <a:lnTo>
                  <a:pt x="42034" y="530859"/>
                </a:lnTo>
                <a:lnTo>
                  <a:pt x="41272" y="529590"/>
                </a:lnTo>
                <a:lnTo>
                  <a:pt x="30096" y="516890"/>
                </a:lnTo>
                <a:lnTo>
                  <a:pt x="28826" y="515620"/>
                </a:lnTo>
                <a:lnTo>
                  <a:pt x="28191" y="514350"/>
                </a:lnTo>
                <a:lnTo>
                  <a:pt x="20190" y="499109"/>
                </a:lnTo>
                <a:lnTo>
                  <a:pt x="19682" y="497840"/>
                </a:lnTo>
                <a:lnTo>
                  <a:pt x="19301" y="497840"/>
                </a:lnTo>
                <a:lnTo>
                  <a:pt x="13586" y="478790"/>
                </a:lnTo>
                <a:lnTo>
                  <a:pt x="11554" y="459740"/>
                </a:lnTo>
                <a:lnTo>
                  <a:pt x="11427" y="114300"/>
                </a:lnTo>
                <a:lnTo>
                  <a:pt x="13586" y="93979"/>
                </a:lnTo>
                <a:lnTo>
                  <a:pt x="19301" y="74929"/>
                </a:lnTo>
                <a:lnTo>
                  <a:pt x="19682" y="74929"/>
                </a:lnTo>
                <a:lnTo>
                  <a:pt x="20317" y="73659"/>
                </a:lnTo>
                <a:lnTo>
                  <a:pt x="28318" y="58420"/>
                </a:lnTo>
                <a:lnTo>
                  <a:pt x="29334" y="57150"/>
                </a:lnTo>
                <a:lnTo>
                  <a:pt x="30096" y="55879"/>
                </a:lnTo>
                <a:lnTo>
                  <a:pt x="40510" y="43179"/>
                </a:lnTo>
                <a:lnTo>
                  <a:pt x="41272" y="43179"/>
                </a:lnTo>
                <a:lnTo>
                  <a:pt x="42034" y="41909"/>
                </a:lnTo>
                <a:lnTo>
                  <a:pt x="42923" y="40640"/>
                </a:lnTo>
                <a:lnTo>
                  <a:pt x="55623" y="30479"/>
                </a:lnTo>
                <a:lnTo>
                  <a:pt x="56512" y="30479"/>
                </a:lnTo>
                <a:lnTo>
                  <a:pt x="58290" y="29209"/>
                </a:lnTo>
                <a:lnTo>
                  <a:pt x="72768" y="21590"/>
                </a:lnTo>
                <a:lnTo>
                  <a:pt x="73784" y="20320"/>
                </a:lnTo>
                <a:close/>
              </a:path>
              <a:path w="2978785" h="571500">
                <a:moveTo>
                  <a:pt x="2882516" y="547370"/>
                </a:moveTo>
                <a:lnTo>
                  <a:pt x="96517" y="547370"/>
                </a:lnTo>
                <a:lnTo>
                  <a:pt x="114297" y="548640"/>
                </a:lnTo>
                <a:lnTo>
                  <a:pt x="2865117" y="548640"/>
                </a:lnTo>
                <a:lnTo>
                  <a:pt x="2882516" y="547370"/>
                </a:lnTo>
                <a:close/>
              </a:path>
              <a:path w="2978785" h="571500">
                <a:moveTo>
                  <a:pt x="2899661" y="542290"/>
                </a:moveTo>
                <a:lnTo>
                  <a:pt x="78610" y="542290"/>
                </a:lnTo>
                <a:lnTo>
                  <a:pt x="95755" y="547370"/>
                </a:lnTo>
                <a:lnTo>
                  <a:pt x="2883278" y="547370"/>
                </a:lnTo>
                <a:lnTo>
                  <a:pt x="2899661" y="542290"/>
                </a:lnTo>
                <a:close/>
              </a:path>
              <a:path w="2978785" h="571500">
                <a:moveTo>
                  <a:pt x="2915155" y="533400"/>
                </a:moveTo>
                <a:lnTo>
                  <a:pt x="63243" y="533400"/>
                </a:lnTo>
                <a:lnTo>
                  <a:pt x="78229" y="542290"/>
                </a:lnTo>
                <a:lnTo>
                  <a:pt x="2900677" y="542290"/>
                </a:lnTo>
                <a:lnTo>
                  <a:pt x="2915155" y="533400"/>
                </a:lnTo>
                <a:close/>
              </a:path>
              <a:path w="2978785" h="571500">
                <a:moveTo>
                  <a:pt x="2916044" y="39370"/>
                </a:moveTo>
                <a:lnTo>
                  <a:pt x="62862" y="39370"/>
                </a:lnTo>
                <a:lnTo>
                  <a:pt x="50162" y="49529"/>
                </a:lnTo>
                <a:lnTo>
                  <a:pt x="49400" y="50800"/>
                </a:lnTo>
                <a:lnTo>
                  <a:pt x="38859" y="63500"/>
                </a:lnTo>
                <a:lnTo>
                  <a:pt x="38605" y="63500"/>
                </a:lnTo>
                <a:lnTo>
                  <a:pt x="30350" y="78740"/>
                </a:lnTo>
                <a:lnTo>
                  <a:pt x="30096" y="78740"/>
                </a:lnTo>
                <a:lnTo>
                  <a:pt x="24762" y="96520"/>
                </a:lnTo>
                <a:lnTo>
                  <a:pt x="22993" y="113029"/>
                </a:lnTo>
                <a:lnTo>
                  <a:pt x="22982" y="454659"/>
                </a:lnTo>
                <a:lnTo>
                  <a:pt x="23102" y="459740"/>
                </a:lnTo>
                <a:lnTo>
                  <a:pt x="24635" y="476250"/>
                </a:lnTo>
                <a:lnTo>
                  <a:pt x="30223" y="494029"/>
                </a:lnTo>
                <a:lnTo>
                  <a:pt x="38224" y="508000"/>
                </a:lnTo>
                <a:lnTo>
                  <a:pt x="38478" y="509270"/>
                </a:lnTo>
                <a:lnTo>
                  <a:pt x="38859" y="509270"/>
                </a:lnTo>
                <a:lnTo>
                  <a:pt x="49400" y="521970"/>
                </a:lnTo>
                <a:lnTo>
                  <a:pt x="50162" y="523240"/>
                </a:lnTo>
                <a:lnTo>
                  <a:pt x="62862" y="533400"/>
                </a:lnTo>
                <a:lnTo>
                  <a:pt x="2916044" y="533400"/>
                </a:lnTo>
                <a:lnTo>
                  <a:pt x="2928871" y="523240"/>
                </a:lnTo>
                <a:lnTo>
                  <a:pt x="2929633" y="521970"/>
                </a:lnTo>
                <a:lnTo>
                  <a:pt x="2934840" y="515620"/>
                </a:lnTo>
                <a:lnTo>
                  <a:pt x="2861815" y="515620"/>
                </a:lnTo>
                <a:lnTo>
                  <a:pt x="114297" y="514350"/>
                </a:lnTo>
                <a:lnTo>
                  <a:pt x="74038" y="497840"/>
                </a:lnTo>
                <a:lnTo>
                  <a:pt x="57020" y="454659"/>
                </a:lnTo>
                <a:lnTo>
                  <a:pt x="57147" y="114300"/>
                </a:lnTo>
                <a:lnTo>
                  <a:pt x="74038" y="74929"/>
                </a:lnTo>
                <a:lnTo>
                  <a:pt x="117218" y="57150"/>
                </a:lnTo>
                <a:lnTo>
                  <a:pt x="2934840" y="57150"/>
                </a:lnTo>
                <a:lnTo>
                  <a:pt x="2929633" y="50800"/>
                </a:lnTo>
                <a:lnTo>
                  <a:pt x="2928871" y="49529"/>
                </a:lnTo>
                <a:lnTo>
                  <a:pt x="2916044" y="39370"/>
                </a:lnTo>
                <a:close/>
              </a:path>
              <a:path w="2978785" h="571500">
                <a:moveTo>
                  <a:pt x="2934840" y="57150"/>
                </a:moveTo>
                <a:lnTo>
                  <a:pt x="2864609" y="57150"/>
                </a:lnTo>
                <a:lnTo>
                  <a:pt x="2876293" y="59690"/>
                </a:lnTo>
                <a:lnTo>
                  <a:pt x="2886707" y="62229"/>
                </a:lnTo>
                <a:lnTo>
                  <a:pt x="2917187" y="92709"/>
                </a:lnTo>
                <a:lnTo>
                  <a:pt x="2921886" y="118109"/>
                </a:lnTo>
                <a:lnTo>
                  <a:pt x="2921759" y="457200"/>
                </a:lnTo>
                <a:lnTo>
                  <a:pt x="2904995" y="497840"/>
                </a:lnTo>
                <a:lnTo>
                  <a:pt x="2861815" y="515620"/>
                </a:lnTo>
                <a:lnTo>
                  <a:pt x="2934840" y="515620"/>
                </a:lnTo>
                <a:lnTo>
                  <a:pt x="2940047" y="509270"/>
                </a:lnTo>
                <a:lnTo>
                  <a:pt x="2940555" y="509270"/>
                </a:lnTo>
                <a:lnTo>
                  <a:pt x="2940682" y="508000"/>
                </a:lnTo>
                <a:lnTo>
                  <a:pt x="2948683" y="494029"/>
                </a:lnTo>
                <a:lnTo>
                  <a:pt x="2949064" y="492759"/>
                </a:lnTo>
                <a:lnTo>
                  <a:pt x="2954017" y="476250"/>
                </a:lnTo>
                <a:lnTo>
                  <a:pt x="2954271" y="476250"/>
                </a:lnTo>
                <a:lnTo>
                  <a:pt x="2955930" y="458470"/>
                </a:lnTo>
                <a:lnTo>
                  <a:pt x="2956049" y="114300"/>
                </a:lnTo>
                <a:lnTo>
                  <a:pt x="2954271" y="97790"/>
                </a:lnTo>
                <a:lnTo>
                  <a:pt x="2954271" y="96520"/>
                </a:lnTo>
                <a:lnTo>
                  <a:pt x="2949064" y="80009"/>
                </a:lnTo>
                <a:lnTo>
                  <a:pt x="2948810" y="78740"/>
                </a:lnTo>
                <a:lnTo>
                  <a:pt x="2940555" y="63500"/>
                </a:lnTo>
                <a:lnTo>
                  <a:pt x="2940047" y="63500"/>
                </a:lnTo>
                <a:lnTo>
                  <a:pt x="2934840" y="57150"/>
                </a:lnTo>
                <a:close/>
              </a:path>
              <a:path w="2978785" h="571500">
                <a:moveTo>
                  <a:pt x="2900677" y="30479"/>
                </a:moveTo>
                <a:lnTo>
                  <a:pt x="78229" y="30479"/>
                </a:lnTo>
                <a:lnTo>
                  <a:pt x="63751" y="39370"/>
                </a:lnTo>
                <a:lnTo>
                  <a:pt x="2915155" y="39370"/>
                </a:lnTo>
                <a:lnTo>
                  <a:pt x="2900677" y="30479"/>
                </a:lnTo>
                <a:close/>
              </a:path>
              <a:path w="2978785" h="571500">
                <a:moveTo>
                  <a:pt x="2883278" y="25400"/>
                </a:moveTo>
                <a:lnTo>
                  <a:pt x="95755" y="25400"/>
                </a:lnTo>
                <a:lnTo>
                  <a:pt x="79372" y="30479"/>
                </a:lnTo>
                <a:lnTo>
                  <a:pt x="2900423" y="30479"/>
                </a:lnTo>
                <a:lnTo>
                  <a:pt x="2883278" y="25400"/>
                </a:lnTo>
                <a:close/>
              </a:path>
              <a:path w="2978785" h="571500">
                <a:moveTo>
                  <a:pt x="2864609" y="24129"/>
                </a:moveTo>
                <a:lnTo>
                  <a:pt x="113789" y="24129"/>
                </a:lnTo>
                <a:lnTo>
                  <a:pt x="96517" y="25400"/>
                </a:lnTo>
                <a:lnTo>
                  <a:pt x="2882516" y="25400"/>
                </a:lnTo>
                <a:lnTo>
                  <a:pt x="2864609" y="24129"/>
                </a:lnTo>
                <a:close/>
              </a:path>
              <a:path w="2978785" h="571500">
                <a:moveTo>
                  <a:pt x="2908297" y="8890"/>
                </a:moveTo>
                <a:lnTo>
                  <a:pt x="70736" y="8890"/>
                </a:lnTo>
                <a:lnTo>
                  <a:pt x="67180" y="11429"/>
                </a:lnTo>
                <a:lnTo>
                  <a:pt x="52702" y="19050"/>
                </a:lnTo>
                <a:lnTo>
                  <a:pt x="51178" y="20320"/>
                </a:lnTo>
                <a:lnTo>
                  <a:pt x="74800" y="20320"/>
                </a:lnTo>
                <a:lnTo>
                  <a:pt x="75943" y="19050"/>
                </a:lnTo>
                <a:lnTo>
                  <a:pt x="91945" y="15240"/>
                </a:lnTo>
                <a:lnTo>
                  <a:pt x="93088" y="13970"/>
                </a:lnTo>
                <a:lnTo>
                  <a:pt x="112646" y="12700"/>
                </a:lnTo>
                <a:lnTo>
                  <a:pt x="2914139" y="12700"/>
                </a:lnTo>
                <a:lnTo>
                  <a:pt x="2911726" y="11429"/>
                </a:lnTo>
                <a:lnTo>
                  <a:pt x="2910075" y="10159"/>
                </a:lnTo>
                <a:lnTo>
                  <a:pt x="2908297" y="8890"/>
                </a:lnTo>
                <a:close/>
              </a:path>
              <a:path w="2978785" h="571500">
                <a:moveTo>
                  <a:pt x="2888612" y="2540"/>
                </a:moveTo>
                <a:lnTo>
                  <a:pt x="90421" y="2540"/>
                </a:lnTo>
                <a:lnTo>
                  <a:pt x="88516" y="3809"/>
                </a:lnTo>
                <a:lnTo>
                  <a:pt x="72514" y="8890"/>
                </a:lnTo>
                <a:lnTo>
                  <a:pt x="2906392" y="8890"/>
                </a:lnTo>
                <a:lnTo>
                  <a:pt x="2890390" y="3809"/>
                </a:lnTo>
                <a:lnTo>
                  <a:pt x="2888612" y="2540"/>
                </a:lnTo>
                <a:close/>
              </a:path>
              <a:path w="2978785" h="571500">
                <a:moveTo>
                  <a:pt x="2864609" y="0"/>
                </a:moveTo>
                <a:lnTo>
                  <a:pt x="111503" y="1270"/>
                </a:lnTo>
                <a:lnTo>
                  <a:pt x="94231" y="2540"/>
                </a:lnTo>
                <a:lnTo>
                  <a:pt x="2884802" y="2540"/>
                </a:lnTo>
                <a:lnTo>
                  <a:pt x="28646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976117" y="1438986"/>
            <a:ext cx="1375410" cy="332740"/>
          </a:xfrm>
          <a:custGeom>
            <a:avLst/>
            <a:gdLst/>
            <a:ahLst/>
            <a:cxnLst/>
            <a:rect l="l" t="t" r="r" b="b"/>
            <a:pathLst>
              <a:path w="1375410" h="332739">
                <a:moveTo>
                  <a:pt x="0" y="332536"/>
                </a:moveTo>
                <a:lnTo>
                  <a:pt x="1374902" y="332536"/>
                </a:lnTo>
                <a:lnTo>
                  <a:pt x="1374902" y="0"/>
                </a:lnTo>
                <a:lnTo>
                  <a:pt x="0" y="0"/>
                </a:lnTo>
                <a:lnTo>
                  <a:pt x="0" y="3325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 txBox="1"/>
          <p:nvPr/>
        </p:nvSpPr>
        <p:spPr>
          <a:xfrm>
            <a:off x="2963417" y="1359535"/>
            <a:ext cx="140208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i="1" spc="-245" dirty="0">
                <a:solidFill>
                  <a:srgbClr val="FFFFFF"/>
                </a:solidFill>
                <a:latin typeface="Times New Roman"/>
                <a:cs typeface="Times New Roman"/>
              </a:rPr>
              <a:t>Homework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27" name="object 12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17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67654" y="434593"/>
            <a:ext cx="144907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588060" y="424637"/>
            <a:ext cx="2794635" cy="11512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3030" marR="30861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1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13030">
              <a:lnSpc>
                <a:spcPct val="100000"/>
              </a:lnSpc>
              <a:spcBef>
                <a:spcPts val="625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19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Cambria Math"/>
                <a:cs typeface="Cambria Math"/>
              </a:rPr>
              <a:t>𝑞</a:t>
            </a:r>
            <a:r>
              <a:rPr sz="1500" dirty="0">
                <a:latin typeface="Cambria Math"/>
                <a:cs typeface="Cambria Math"/>
              </a:rPr>
              <a:t>❷</a:t>
            </a:r>
            <a:r>
              <a:rPr sz="1400" dirty="0">
                <a:latin typeface="Cambria Math"/>
                <a:cs typeface="Cambria Math"/>
              </a:rPr>
              <a:t>/ </a:t>
            </a:r>
            <a:r>
              <a:rPr sz="1400" spc="-15" dirty="0">
                <a:latin typeface="Times New Roman"/>
                <a:cs typeface="Times New Roman"/>
              </a:rPr>
              <a:t>Solve </a:t>
            </a:r>
            <a:r>
              <a:rPr sz="1400" spc="-1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following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inequalities: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469263" y="1752726"/>
            <a:ext cx="9772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179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3𝑥 + 2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4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350511" y="1746631"/>
            <a:ext cx="334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i="1" spc="-20" dirty="0">
                <a:latin typeface="Times New Roman"/>
                <a:cs typeface="Times New Roman"/>
              </a:rPr>
              <a:t>A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400" i="1" dirty="0">
                <a:latin typeface="Times New Roman"/>
                <a:cs typeface="Times New Roman"/>
              </a:rPr>
              <a:t>s</a:t>
            </a:r>
            <a:r>
              <a:rPr sz="1400" i="1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363211" y="1954402"/>
            <a:ext cx="311785" cy="0"/>
          </a:xfrm>
          <a:custGeom>
            <a:avLst/>
            <a:gdLst/>
            <a:ahLst/>
            <a:cxnLst/>
            <a:rect l="l" t="t" r="r" b="b"/>
            <a:pathLst>
              <a:path w="311785">
                <a:moveTo>
                  <a:pt x="0" y="0"/>
                </a:moveTo>
                <a:lnTo>
                  <a:pt x="311200" y="0"/>
                </a:lnTo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5051805" y="1880743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064505" y="1899538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4820158" y="1761870"/>
            <a:ext cx="6184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24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00" dirty="0">
                <a:latin typeface="Cambria Math"/>
                <a:cs typeface="Cambria Math"/>
              </a:rPr>
              <a:t> </a:t>
            </a:r>
            <a:r>
              <a:rPr sz="2100" spc="-7" baseline="43650" dirty="0">
                <a:latin typeface="Cambria Math"/>
                <a:cs typeface="Cambria Math"/>
              </a:rPr>
              <a:t>7</a:t>
            </a:r>
            <a:r>
              <a:rPr sz="2100" spc="-135" baseline="436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,</a:t>
            </a:r>
            <a:r>
              <a:rPr sz="1400" spc="-8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1400" spc="229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469263" y="2264791"/>
            <a:ext cx="9734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179" baseline="1984" dirty="0">
                <a:latin typeface="Cambria Math"/>
                <a:cs typeface="Cambria Math"/>
              </a:rPr>
              <a:t> </a:t>
            </a:r>
            <a:r>
              <a:rPr sz="1400" spc="15" dirty="0">
                <a:latin typeface="Cambria Math"/>
                <a:cs typeface="Cambria Math"/>
              </a:rPr>
              <a:t>5𝑥</a:t>
            </a:r>
            <a:r>
              <a:rPr sz="2100" spc="22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9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350511" y="2261743"/>
            <a:ext cx="334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i="1" spc="-20" dirty="0">
                <a:latin typeface="Times New Roman"/>
                <a:cs typeface="Times New Roman"/>
              </a:rPr>
              <a:t>A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400" i="1" dirty="0">
                <a:latin typeface="Times New Roman"/>
                <a:cs typeface="Times New Roman"/>
              </a:rPr>
              <a:t>s</a:t>
            </a:r>
            <a:r>
              <a:rPr sz="1400" i="1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363211" y="2469514"/>
            <a:ext cx="311785" cy="0"/>
          </a:xfrm>
          <a:custGeom>
            <a:avLst/>
            <a:gdLst/>
            <a:ahLst/>
            <a:cxnLst/>
            <a:rect l="l" t="t" r="r" b="b"/>
            <a:pathLst>
              <a:path w="311785">
                <a:moveTo>
                  <a:pt x="0" y="0"/>
                </a:moveTo>
                <a:lnTo>
                  <a:pt x="311200" y="0"/>
                </a:lnTo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064505" y="2414650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5051805" y="2395855"/>
            <a:ext cx="3187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4</a:t>
            </a:r>
            <a:r>
              <a:rPr sz="1400" spc="6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5259959" y="2414650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4820158" y="2276982"/>
            <a:ext cx="6184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840"/>
              </a:lnSpc>
              <a:spcBef>
                <a:spcPts val="90"/>
              </a:spcBef>
            </a:pPr>
            <a:r>
              <a:rPr sz="1400" spc="24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00" dirty="0">
                <a:latin typeface="Cambria Math"/>
                <a:cs typeface="Cambria Math"/>
              </a:rPr>
              <a:t> </a:t>
            </a:r>
            <a:r>
              <a:rPr sz="2100" spc="-7" baseline="43650" dirty="0">
                <a:latin typeface="Cambria Math"/>
                <a:cs typeface="Cambria Math"/>
              </a:rPr>
              <a:t>3</a:t>
            </a:r>
            <a:r>
              <a:rPr sz="2100" spc="-135" baseline="436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,</a:t>
            </a:r>
            <a:r>
              <a:rPr sz="1400" spc="-80" dirty="0">
                <a:latin typeface="Cambria Math"/>
                <a:cs typeface="Cambria Math"/>
              </a:rPr>
              <a:t> </a:t>
            </a:r>
            <a:r>
              <a:rPr sz="2100" spc="-7" baseline="43650" dirty="0">
                <a:latin typeface="Cambria Math"/>
                <a:cs typeface="Cambria Math"/>
              </a:rPr>
              <a:t>1</a:t>
            </a:r>
            <a:endParaRPr sz="2100" baseline="43650">
              <a:latin typeface="Cambria Math"/>
              <a:cs typeface="Cambria Math"/>
            </a:endParaRPr>
          </a:p>
          <a:p>
            <a:pPr marR="5080" algn="r">
              <a:lnSpc>
                <a:spcPts val="840"/>
              </a:lnSpc>
            </a:pPr>
            <a:r>
              <a:rPr sz="1400" spc="229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469263" y="2795396"/>
            <a:ext cx="9772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179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2𝑥 − 5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350511" y="2789300"/>
            <a:ext cx="334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i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1400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1400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1400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820158" y="2795396"/>
            <a:ext cx="40703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(</a:t>
            </a:r>
            <a:r>
              <a:rPr sz="1400" spc="15" dirty="0">
                <a:latin typeface="Cambria Math"/>
                <a:cs typeface="Cambria Math"/>
              </a:rPr>
              <a:t>2</a:t>
            </a:r>
            <a:r>
              <a:rPr sz="1400" spc="-5" dirty="0">
                <a:latin typeface="Cambria Math"/>
                <a:cs typeface="Cambria Math"/>
              </a:rPr>
              <a:t>,</a:t>
            </a:r>
            <a:r>
              <a:rPr sz="1400" spc="-10" dirty="0">
                <a:latin typeface="Cambria Math"/>
                <a:cs typeface="Cambria Math"/>
              </a:rPr>
              <a:t>3</a:t>
            </a:r>
            <a:r>
              <a:rPr sz="1400" spc="-5" dirty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469263" y="3334892"/>
            <a:ext cx="9772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179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4𝑥 − 6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≤</a:t>
            </a:r>
            <a:r>
              <a:rPr sz="1400" spc="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350511" y="3331844"/>
            <a:ext cx="334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i="1" spc="-20" dirty="0">
                <a:latin typeface="Times New Roman"/>
                <a:cs typeface="Times New Roman"/>
              </a:rPr>
              <a:t>A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400" i="1" dirty="0">
                <a:latin typeface="Times New Roman"/>
                <a:cs typeface="Times New Roman"/>
              </a:rPr>
              <a:t>s</a:t>
            </a:r>
            <a:r>
              <a:rPr sz="1400" i="1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4363211" y="3539616"/>
            <a:ext cx="311785" cy="0"/>
          </a:xfrm>
          <a:custGeom>
            <a:avLst/>
            <a:gdLst/>
            <a:ahLst/>
            <a:cxnLst/>
            <a:rect l="l" t="t" r="r" b="b"/>
            <a:pathLst>
              <a:path w="311785">
                <a:moveTo>
                  <a:pt x="0" y="0"/>
                </a:moveTo>
                <a:lnTo>
                  <a:pt x="311200" y="0"/>
                </a:lnTo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899914" y="3484752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4887214" y="3465956"/>
            <a:ext cx="3187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4</a:t>
            </a:r>
            <a:r>
              <a:rPr sz="1400" spc="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094985" y="3484752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4820158" y="3347084"/>
            <a:ext cx="4921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215" dirty="0">
                <a:latin typeface="Cambria Math"/>
                <a:cs typeface="Cambria Math"/>
              </a:rPr>
              <a:t> </a:t>
            </a:r>
            <a:r>
              <a:rPr sz="2100" spc="-7" baseline="43650" dirty="0">
                <a:latin typeface="Cambria Math"/>
                <a:cs typeface="Cambria Math"/>
              </a:rPr>
              <a:t>3 </a:t>
            </a:r>
            <a:r>
              <a:rPr sz="1400" spc="-5" dirty="0">
                <a:latin typeface="Cambria Math"/>
                <a:cs typeface="Cambria Math"/>
              </a:rPr>
              <a:t>,</a:t>
            </a:r>
            <a:r>
              <a:rPr sz="1400" spc="-175" dirty="0">
                <a:latin typeface="Cambria Math"/>
                <a:cs typeface="Cambria Math"/>
              </a:rPr>
              <a:t> </a:t>
            </a:r>
            <a:r>
              <a:rPr sz="2100" spc="-7" baseline="43650" dirty="0">
                <a:latin typeface="Cambria Math"/>
                <a:cs typeface="Cambria Math"/>
              </a:rPr>
              <a:t>9 </a:t>
            </a:r>
            <a:r>
              <a:rPr sz="1400" spc="210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469263" y="3877817"/>
            <a:ext cx="9772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179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2𝑥 − 5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&gt;</a:t>
            </a:r>
            <a:r>
              <a:rPr sz="1400" spc="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350511" y="3874769"/>
            <a:ext cx="334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i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1400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1400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1400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820158" y="3877817"/>
            <a:ext cx="12852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(−∞, </a:t>
            </a:r>
            <a:r>
              <a:rPr sz="1400" spc="-10" dirty="0">
                <a:latin typeface="Cambria Math"/>
                <a:cs typeface="Cambria Math"/>
              </a:rPr>
              <a:t>1) ∪ </a:t>
            </a:r>
            <a:r>
              <a:rPr sz="1400" dirty="0">
                <a:latin typeface="Cambria Math"/>
                <a:cs typeface="Cambria Math"/>
              </a:rPr>
              <a:t>(4,</a:t>
            </a:r>
            <a:r>
              <a:rPr sz="1400" spc="-160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∞)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469263" y="4405121"/>
            <a:ext cx="9772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179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15" dirty="0">
                <a:latin typeface="Cambria Math"/>
                <a:cs typeface="Cambria Math"/>
              </a:rPr>
              <a:t>5𝑥</a:t>
            </a:r>
            <a:r>
              <a:rPr sz="2100" spc="22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≥</a:t>
            </a:r>
            <a:r>
              <a:rPr sz="1400" spc="-1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350511" y="4402073"/>
            <a:ext cx="334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i="1" spc="-20" dirty="0">
                <a:latin typeface="Times New Roman"/>
                <a:cs typeface="Times New Roman"/>
              </a:rPr>
              <a:t>A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400" i="1" dirty="0">
                <a:latin typeface="Times New Roman"/>
                <a:cs typeface="Times New Roman"/>
              </a:rPr>
              <a:t>s</a:t>
            </a:r>
            <a:r>
              <a:rPr sz="1400" i="1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4363211" y="4609845"/>
            <a:ext cx="311785" cy="0"/>
          </a:xfrm>
          <a:custGeom>
            <a:avLst/>
            <a:gdLst/>
            <a:ahLst/>
            <a:cxnLst/>
            <a:rect l="l" t="t" r="r" b="b"/>
            <a:pathLst>
              <a:path w="311785">
                <a:moveTo>
                  <a:pt x="0" y="0"/>
                </a:moveTo>
                <a:lnTo>
                  <a:pt x="311200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061458" y="4554981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256910" y="4554981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4820158" y="4417313"/>
            <a:ext cx="65405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21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2100" spc="-7" baseline="43650" dirty="0">
                <a:latin typeface="Cambria Math"/>
                <a:cs typeface="Cambria Math"/>
              </a:rPr>
              <a:t>2 </a:t>
            </a:r>
            <a:r>
              <a:rPr sz="1400" spc="-5" dirty="0">
                <a:latin typeface="Cambria Math"/>
                <a:cs typeface="Cambria Math"/>
              </a:rPr>
              <a:t>,</a:t>
            </a:r>
            <a:r>
              <a:rPr sz="1400" spc="-245" dirty="0">
                <a:latin typeface="Cambria Math"/>
                <a:cs typeface="Cambria Math"/>
              </a:rPr>
              <a:t> </a:t>
            </a:r>
            <a:r>
              <a:rPr sz="2100" spc="-7" baseline="43650" dirty="0">
                <a:latin typeface="Cambria Math"/>
                <a:cs typeface="Cambria Math"/>
              </a:rPr>
              <a:t>8 </a:t>
            </a:r>
            <a:r>
              <a:rPr sz="1400" spc="210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469263" y="4877561"/>
            <a:ext cx="101409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179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+ 3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&gt;</a:t>
            </a:r>
            <a:r>
              <a:rPr sz="1400" spc="3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0.5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350511" y="4874513"/>
            <a:ext cx="334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i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1400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1400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1400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820158" y="4536185"/>
            <a:ext cx="970915" cy="5791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5</a:t>
            </a:r>
            <a:r>
              <a:rPr sz="1400" spc="1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−3.5,</a:t>
            </a:r>
            <a:r>
              <a:rPr sz="1400" spc="-9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−2.5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527175" y="5481319"/>
            <a:ext cx="4343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1539875" y="5500115"/>
            <a:ext cx="411480" cy="0"/>
          </a:xfrm>
          <a:custGeom>
            <a:avLst/>
            <a:gdLst/>
            <a:ahLst/>
            <a:cxnLst/>
            <a:rect l="l" t="t" r="r" b="b"/>
            <a:pathLst>
              <a:path w="411480">
                <a:moveTo>
                  <a:pt x="0" y="0"/>
                </a:moveTo>
                <a:lnTo>
                  <a:pt x="4114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1469263" y="5362447"/>
            <a:ext cx="8794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145" dirty="0">
                <a:latin typeface="Cambria Math"/>
                <a:cs typeface="Cambria Math"/>
              </a:rPr>
              <a:t> </a:t>
            </a:r>
            <a:r>
              <a:rPr sz="2100" spc="-7" baseline="43650" dirty="0">
                <a:latin typeface="Cambria Math"/>
                <a:cs typeface="Cambria Math"/>
              </a:rPr>
              <a:t>𝑥 </a:t>
            </a:r>
            <a:r>
              <a:rPr sz="2100" spc="-15" baseline="43650" dirty="0">
                <a:latin typeface="Cambria Math"/>
                <a:cs typeface="Cambria Math"/>
              </a:rPr>
              <a:t>+ </a:t>
            </a:r>
            <a:r>
              <a:rPr sz="2100" spc="22" baseline="43650" dirty="0">
                <a:latin typeface="Cambria Math"/>
                <a:cs typeface="Cambria Math"/>
              </a:rPr>
              <a:t>2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9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350511" y="5347207"/>
            <a:ext cx="334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i="1" spc="-20" dirty="0">
                <a:latin typeface="Times New Roman"/>
                <a:cs typeface="Times New Roman"/>
              </a:rPr>
              <a:t>A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400" i="1" dirty="0">
                <a:latin typeface="Times New Roman"/>
                <a:cs typeface="Times New Roman"/>
              </a:rPr>
              <a:t>s</a:t>
            </a:r>
            <a:r>
              <a:rPr sz="1400" i="1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4363211" y="5554979"/>
            <a:ext cx="311785" cy="0"/>
          </a:xfrm>
          <a:custGeom>
            <a:avLst/>
            <a:gdLst/>
            <a:ahLst/>
            <a:cxnLst/>
            <a:rect l="l" t="t" r="r" b="b"/>
            <a:pathLst>
              <a:path w="311785">
                <a:moveTo>
                  <a:pt x="0" y="0"/>
                </a:moveTo>
                <a:lnTo>
                  <a:pt x="311200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4890261" y="5481319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902961" y="5500115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4820158" y="5362447"/>
            <a:ext cx="4540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240" dirty="0">
                <a:latin typeface="Cambria Math"/>
                <a:cs typeface="Cambria Math"/>
              </a:rPr>
              <a:t> </a:t>
            </a:r>
            <a:r>
              <a:rPr sz="2100" spc="-7" baseline="43650" dirty="0">
                <a:latin typeface="Cambria Math"/>
                <a:cs typeface="Cambria Math"/>
              </a:rPr>
              <a:t>4 </a:t>
            </a:r>
            <a:r>
              <a:rPr sz="1400" spc="-5" dirty="0">
                <a:latin typeface="Cambria Math"/>
                <a:cs typeface="Cambria Math"/>
              </a:rPr>
              <a:t>,</a:t>
            </a:r>
            <a:r>
              <a:rPr sz="1400" spc="-2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</a:t>
            </a:r>
            <a:r>
              <a:rPr sz="1400" spc="229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090980" y="1497913"/>
            <a:ext cx="275590" cy="4650105"/>
          </a:xfrm>
          <a:prstGeom prst="rect">
            <a:avLst/>
          </a:prstGeom>
        </p:spPr>
        <p:txBody>
          <a:bodyPr vert="horz" wrap="square" lIns="0" tIns="1892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90"/>
              </a:spcBef>
            </a:pPr>
            <a:r>
              <a:rPr sz="2200" spc="5" dirty="0">
                <a:latin typeface="Wingdings"/>
                <a:cs typeface="Wingdings"/>
              </a:rPr>
              <a:t></a:t>
            </a:r>
            <a:endParaRPr sz="22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390"/>
              </a:spcBef>
            </a:pPr>
            <a:r>
              <a:rPr sz="2200" spc="5" dirty="0">
                <a:latin typeface="Wingdings"/>
                <a:cs typeface="Wingdings"/>
              </a:rPr>
              <a:t></a:t>
            </a:r>
            <a:endParaRPr sz="22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515"/>
              </a:spcBef>
            </a:pPr>
            <a:r>
              <a:rPr sz="2200" spc="5" dirty="0">
                <a:latin typeface="Wingdings"/>
                <a:cs typeface="Wingdings"/>
              </a:rPr>
              <a:t></a:t>
            </a:r>
            <a:endParaRPr sz="22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630"/>
              </a:spcBef>
            </a:pPr>
            <a:r>
              <a:rPr sz="2200" spc="5" dirty="0">
                <a:latin typeface="Wingdings"/>
                <a:cs typeface="Wingdings"/>
              </a:rPr>
              <a:t></a:t>
            </a:r>
            <a:endParaRPr sz="22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635"/>
              </a:spcBef>
            </a:pPr>
            <a:r>
              <a:rPr sz="2200" spc="5" dirty="0">
                <a:latin typeface="Wingdings"/>
                <a:cs typeface="Wingdings"/>
              </a:rPr>
              <a:t></a:t>
            </a:r>
            <a:endParaRPr sz="22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515"/>
              </a:spcBef>
            </a:pPr>
            <a:r>
              <a:rPr sz="2200" spc="5" dirty="0">
                <a:latin typeface="Wingdings"/>
                <a:cs typeface="Wingdings"/>
              </a:rPr>
              <a:t></a:t>
            </a:r>
            <a:endParaRPr sz="22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2200" spc="5" dirty="0">
                <a:latin typeface="Wingdings"/>
                <a:cs typeface="Wingdings"/>
              </a:rPr>
              <a:t></a:t>
            </a:r>
            <a:endParaRPr sz="22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sz="2200" spc="5" dirty="0">
                <a:latin typeface="Wingdings"/>
                <a:cs typeface="Wingdings"/>
              </a:rPr>
              <a:t></a:t>
            </a:r>
            <a:endParaRPr sz="22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390"/>
              </a:spcBef>
            </a:pPr>
            <a:r>
              <a:rPr sz="2200" spc="5" dirty="0">
                <a:latin typeface="Wingdings"/>
                <a:cs typeface="Wingdings"/>
              </a:rPr>
              <a:t></a:t>
            </a:r>
            <a:endParaRPr sz="2200">
              <a:latin typeface="Wingdings"/>
              <a:cs typeface="Wingdings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527175" y="5996431"/>
            <a:ext cx="5321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2𝑥 −</a:t>
            </a:r>
            <a:r>
              <a:rPr sz="1400" spc="-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469263" y="5740399"/>
            <a:ext cx="9804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217" baseline="-43650" dirty="0">
                <a:latin typeface="Cambria Math"/>
                <a:cs typeface="Cambria Math"/>
              </a:rPr>
              <a:t> 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3𝑥 + </a:t>
            </a:r>
            <a:r>
              <a:rPr sz="1400" u="sng" spc="1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8</a:t>
            </a:r>
            <a:r>
              <a:rPr sz="2100" spc="22" baseline="-43650" dirty="0">
                <a:latin typeface="Cambria Math"/>
                <a:cs typeface="Cambria Math"/>
              </a:rPr>
              <a:t> </a:t>
            </a:r>
            <a:r>
              <a:rPr sz="2100" spc="-15" baseline="-43650" dirty="0">
                <a:latin typeface="Cambria Math"/>
                <a:cs typeface="Cambria Math"/>
              </a:rPr>
              <a:t>=</a:t>
            </a:r>
            <a:r>
              <a:rPr sz="2100" spc="-89" baseline="-43650" dirty="0">
                <a:latin typeface="Cambria Math"/>
                <a:cs typeface="Cambria Math"/>
              </a:rPr>
              <a:t> </a:t>
            </a:r>
            <a:r>
              <a:rPr sz="2100" spc="-7" baseline="-43650" dirty="0">
                <a:latin typeface="Cambria Math"/>
                <a:cs typeface="Cambria Math"/>
              </a:rPr>
              <a:t>4</a:t>
            </a:r>
            <a:endParaRPr sz="2100" baseline="-43650">
              <a:latin typeface="Cambria Math"/>
              <a:cs typeface="Cambria Math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350511" y="5862319"/>
            <a:ext cx="334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i="1" spc="-20" dirty="0">
                <a:latin typeface="Times New Roman"/>
                <a:cs typeface="Times New Roman"/>
              </a:rPr>
              <a:t>A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400" i="1" dirty="0">
                <a:latin typeface="Times New Roman"/>
                <a:cs typeface="Times New Roman"/>
              </a:rPr>
              <a:t>s</a:t>
            </a:r>
            <a:r>
              <a:rPr sz="1400" i="1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363211" y="6070091"/>
            <a:ext cx="311785" cy="0"/>
          </a:xfrm>
          <a:custGeom>
            <a:avLst/>
            <a:gdLst/>
            <a:ahLst/>
            <a:cxnLst/>
            <a:rect l="l" t="t" r="r" b="b"/>
            <a:pathLst>
              <a:path w="311785">
                <a:moveTo>
                  <a:pt x="0" y="0"/>
                </a:moveTo>
                <a:lnTo>
                  <a:pt x="311200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4890261" y="5996431"/>
            <a:ext cx="220979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11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4902961" y="6015227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4820158" y="5877559"/>
            <a:ext cx="5549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229" dirty="0">
                <a:latin typeface="Cambria Math"/>
                <a:cs typeface="Cambria Math"/>
              </a:rPr>
              <a:t> </a:t>
            </a:r>
            <a:r>
              <a:rPr sz="1400" spc="85" dirty="0">
                <a:latin typeface="Cambria Math"/>
                <a:cs typeface="Cambria Math"/>
              </a:rPr>
              <a:t> </a:t>
            </a:r>
            <a:r>
              <a:rPr sz="2100" spc="-7" baseline="43650" dirty="0">
                <a:latin typeface="Cambria Math"/>
                <a:cs typeface="Cambria Math"/>
              </a:rPr>
              <a:t>4 </a:t>
            </a:r>
            <a:r>
              <a:rPr sz="1400" spc="-5" dirty="0">
                <a:latin typeface="Cambria Math"/>
                <a:cs typeface="Cambria Math"/>
              </a:rPr>
              <a:t>,</a:t>
            </a:r>
            <a:r>
              <a:rPr sz="1400" spc="-11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4</a:t>
            </a:r>
            <a:r>
              <a:rPr sz="1400" spc="225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363211" y="6585457"/>
            <a:ext cx="311785" cy="0"/>
          </a:xfrm>
          <a:custGeom>
            <a:avLst/>
            <a:gdLst/>
            <a:ahLst/>
            <a:cxnLst/>
            <a:rect l="l" t="t" r="r" b="b"/>
            <a:pathLst>
              <a:path w="311785">
                <a:moveTo>
                  <a:pt x="0" y="0"/>
                </a:moveTo>
                <a:lnTo>
                  <a:pt x="311200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902961" y="6530594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0" y="0"/>
                </a:moveTo>
                <a:lnTo>
                  <a:pt x="2316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 txBox="1"/>
          <p:nvPr/>
        </p:nvSpPr>
        <p:spPr>
          <a:xfrm>
            <a:off x="4957317" y="6511797"/>
            <a:ext cx="3829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71780" algn="l"/>
              </a:tabLst>
            </a:pPr>
            <a:r>
              <a:rPr sz="1400" spc="-5" dirty="0">
                <a:latin typeface="Cambria Math"/>
                <a:cs typeface="Cambria Math"/>
              </a:rPr>
              <a:t>2	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5229478" y="6530594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/>
          <p:nvPr/>
        </p:nvSpPr>
        <p:spPr>
          <a:xfrm>
            <a:off x="4820158" y="6255765"/>
            <a:ext cx="588010" cy="3752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380"/>
              </a:lnSpc>
              <a:spcBef>
                <a:spcPts val="90"/>
              </a:spcBef>
            </a:pPr>
            <a:r>
              <a:rPr sz="2100" spc="359" baseline="-43650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−7 </a:t>
            </a:r>
            <a:r>
              <a:rPr sz="2100" spc="-7" baseline="-43650" dirty="0">
                <a:latin typeface="Cambria Math"/>
                <a:cs typeface="Cambria Math"/>
              </a:rPr>
              <a:t>,</a:t>
            </a:r>
            <a:r>
              <a:rPr sz="2100" spc="-247" baseline="-436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R="5080" algn="r">
              <a:lnSpc>
                <a:spcPts val="1380"/>
              </a:lnSpc>
            </a:pPr>
            <a:r>
              <a:rPr sz="1400" spc="229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4363211" y="7100570"/>
            <a:ext cx="311785" cy="0"/>
          </a:xfrm>
          <a:custGeom>
            <a:avLst/>
            <a:gdLst/>
            <a:ahLst/>
            <a:cxnLst/>
            <a:rect l="l" t="t" r="r" b="b"/>
            <a:pathLst>
              <a:path w="311785">
                <a:moveTo>
                  <a:pt x="0" y="0"/>
                </a:moveTo>
                <a:lnTo>
                  <a:pt x="311200" y="0"/>
                </a:lnTo>
              </a:path>
            </a:pathLst>
          </a:custGeom>
          <a:ln w="182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902961" y="7042657"/>
            <a:ext cx="329565" cy="0"/>
          </a:xfrm>
          <a:custGeom>
            <a:avLst/>
            <a:gdLst/>
            <a:ahLst/>
            <a:cxnLst/>
            <a:rect l="l" t="t" r="r" b="b"/>
            <a:pathLst>
              <a:path w="329564">
                <a:moveTo>
                  <a:pt x="0" y="0"/>
                </a:moveTo>
                <a:lnTo>
                  <a:pt x="3294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327015" y="7042657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5" name="object 95"/>
          <p:cNvGraphicFramePr>
            <a:graphicFrameLocks noGrp="1"/>
          </p:cNvGraphicFramePr>
          <p:nvPr/>
        </p:nvGraphicFramePr>
        <p:xfrm>
          <a:off x="1071930" y="6342528"/>
          <a:ext cx="3633470" cy="12796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6075"/>
                <a:gridCol w="2136140"/>
                <a:gridCol w="1151255"/>
              </a:tblGrid>
              <a:tr h="437306">
                <a:tc>
                  <a:txBody>
                    <a:bodyPr/>
                    <a:lstStyle/>
                    <a:p>
                      <a:pPr marR="25400" algn="ctr">
                        <a:lnSpc>
                          <a:spcPts val="2425"/>
                        </a:lnSpc>
                      </a:pPr>
                      <a:r>
                        <a:rPr sz="2200" dirty="0">
                          <a:latin typeface="Wingdings"/>
                          <a:cs typeface="Wingdings"/>
                        </a:rPr>
                        <a:t></a:t>
                      </a:r>
                      <a:endParaRPr sz="2200">
                        <a:latin typeface="Wingdings"/>
                        <a:cs typeface="Wingding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2100" spc="-15" baseline="1984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3𝑥 + 2</a:t>
                      </a:r>
                      <a:r>
                        <a:rPr sz="2100" spc="-15" baseline="1984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= </a:t>
                      </a:r>
                      <a:r>
                        <a:rPr sz="1400" spc="-5" dirty="0">
                          <a:latin typeface="Cambria Math"/>
                          <a:cs typeface="Cambria Math"/>
                        </a:rPr>
                        <a:t>5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−</a:t>
                      </a:r>
                      <a:r>
                        <a:rPr sz="1400" spc="-170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5" dirty="0">
                          <a:latin typeface="Cambria Math"/>
                          <a:cs typeface="Cambria Math"/>
                        </a:rPr>
                        <a:t>𝑥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T="4953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i="1" spc="-1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400" i="1" spc="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6355" marB="0"/>
                </a:tc>
              </a:tr>
              <a:tr h="484198">
                <a:tc>
                  <a:txBody>
                    <a:bodyPr/>
                    <a:lstStyle/>
                    <a:p>
                      <a:pPr marR="19050" algn="ctr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500" dirty="0">
                          <a:latin typeface="Cambria Math"/>
                          <a:cs typeface="Cambria Math"/>
                        </a:rPr>
                        <a:t>⓫</a:t>
                      </a:r>
                      <a:endParaRPr sz="1500">
                        <a:latin typeface="Cambria Math"/>
                        <a:cs typeface="Cambria Math"/>
                      </a:endParaRPr>
                    </a:p>
                  </a:txBody>
                  <a:tcPr marL="0" marR="0" marT="118110" marB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2100" spc="-15" baseline="1984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15" dirty="0">
                          <a:latin typeface="Cambria Math"/>
                          <a:cs typeface="Cambria Math"/>
                        </a:rPr>
                        <a:t>9𝑥</a:t>
                      </a:r>
                      <a:r>
                        <a:rPr sz="2100" spc="22" baseline="1984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− 11 =</a:t>
                      </a:r>
                      <a:r>
                        <a:rPr sz="1400" spc="-25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5" dirty="0">
                          <a:latin typeface="Cambria Math"/>
                          <a:cs typeface="Cambria Math"/>
                        </a:rPr>
                        <a:t>𝑥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T="127635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1400" i="1" spc="-1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400" i="1" spc="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24460" marB="0"/>
                </a:tc>
              </a:tr>
              <a:tr h="358115">
                <a:tc>
                  <a:txBody>
                    <a:bodyPr/>
                    <a:lstStyle/>
                    <a:p>
                      <a:pPr marR="19050" algn="ctr">
                        <a:lnSpc>
                          <a:spcPts val="1735"/>
                        </a:lnSpc>
                        <a:spcBef>
                          <a:spcPts val="980"/>
                        </a:spcBef>
                      </a:pPr>
                      <a:r>
                        <a:rPr sz="1500" dirty="0">
                          <a:latin typeface="Cambria Math"/>
                          <a:cs typeface="Cambria Math"/>
                        </a:rPr>
                        <a:t>⓬</a:t>
                      </a:r>
                      <a:endParaRPr sz="1500">
                        <a:latin typeface="Cambria Math"/>
                        <a:cs typeface="Cambria Math"/>
                      </a:endParaRPr>
                    </a:p>
                  </a:txBody>
                  <a:tcPr marL="0" marR="0" marT="124460" marB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sz="1400" spc="-10" dirty="0">
                          <a:latin typeface="Cambria Math"/>
                          <a:cs typeface="Cambria Math"/>
                        </a:rPr>
                        <a:t>2𝑥 − </a:t>
                      </a:r>
                      <a:r>
                        <a:rPr sz="1400" spc="-5" dirty="0">
                          <a:latin typeface="Cambria Math"/>
                          <a:cs typeface="Cambria Math"/>
                        </a:rPr>
                        <a:t>7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=</a:t>
                      </a:r>
                      <a:r>
                        <a:rPr sz="2100" spc="-15" baseline="1984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45" dirty="0">
                          <a:latin typeface="Cambria Math"/>
                          <a:cs typeface="Cambria Math"/>
                        </a:rPr>
                        <a:t>𝑥</a:t>
                      </a:r>
                      <a:r>
                        <a:rPr sz="2100" spc="67" baseline="1984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10" dirty="0">
                          <a:latin typeface="Cambria Math"/>
                          <a:cs typeface="Cambria Math"/>
                        </a:rPr>
                        <a:t>+</a:t>
                      </a:r>
                      <a:r>
                        <a:rPr sz="1400" spc="120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400" spc="-5" dirty="0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T="131445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400" i="1" u="heavy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400" i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400" i="1" u="heavy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400" i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28270" marB="0"/>
                </a:tc>
              </a:tr>
            </a:tbl>
          </a:graphicData>
        </a:graphic>
      </p:graphicFrame>
      <p:sp>
        <p:nvSpPr>
          <p:cNvPr id="96" name="object 96"/>
          <p:cNvSpPr txBox="1"/>
          <p:nvPr/>
        </p:nvSpPr>
        <p:spPr>
          <a:xfrm>
            <a:off x="4820158" y="6723938"/>
            <a:ext cx="786130" cy="897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685" marR="5080" indent="-134620">
              <a:lnSpc>
                <a:spcPct val="120000"/>
              </a:lnSpc>
              <a:spcBef>
                <a:spcPts val="100"/>
              </a:spcBef>
              <a:tabLst>
                <a:tab pos="554990" algn="l"/>
              </a:tabLst>
            </a:pPr>
            <a:r>
              <a:rPr sz="2100" spc="359" baseline="-436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−11 </a:t>
            </a:r>
            <a:r>
              <a:rPr sz="2100" spc="-7" baseline="-43650" dirty="0">
                <a:latin typeface="Cambria Math"/>
                <a:cs typeface="Cambria Math"/>
              </a:rPr>
              <a:t>, </a:t>
            </a:r>
            <a:r>
              <a:rPr sz="1400" dirty="0">
                <a:latin typeface="Cambria Math"/>
                <a:cs typeface="Cambria Math"/>
              </a:rPr>
              <a:t>11 </a:t>
            </a:r>
            <a:r>
              <a:rPr sz="2100" baseline="-436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10	</a:t>
            </a:r>
            <a:r>
              <a:rPr sz="1400" spc="-5" dirty="0">
                <a:latin typeface="Cambria Math"/>
                <a:cs typeface="Cambria Math"/>
              </a:rPr>
              <a:t>8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sz="2100" spc="322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8</a:t>
            </a:r>
            <a:r>
              <a:rPr sz="2100" spc="345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103172" y="7844154"/>
            <a:ext cx="1343660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378460" algn="l"/>
              </a:tabLst>
            </a:pPr>
            <a:r>
              <a:rPr sz="1500" spc="10" dirty="0">
                <a:latin typeface="Cambria Math"/>
                <a:cs typeface="Cambria Math"/>
              </a:rPr>
              <a:t>⓭	</a:t>
            </a:r>
            <a:r>
              <a:rPr sz="1400" spc="-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15" dirty="0">
                <a:latin typeface="Cambria Math"/>
                <a:cs typeface="Cambria Math"/>
              </a:rPr>
              <a:t>6𝑥</a:t>
            </a:r>
            <a:r>
              <a:rPr sz="2100" spc="22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≥</a:t>
            </a:r>
            <a:r>
              <a:rPr sz="1400" spc="-1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9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353559" y="7905114"/>
            <a:ext cx="334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i="1" spc="-20" dirty="0">
                <a:latin typeface="Times New Roman"/>
                <a:cs typeface="Times New Roman"/>
              </a:rPr>
              <a:t>A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400" i="1" dirty="0">
                <a:latin typeface="Times New Roman"/>
                <a:cs typeface="Times New Roman"/>
              </a:rPr>
              <a:t>s</a:t>
            </a:r>
            <a:r>
              <a:rPr sz="1400" i="1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366259" y="8112886"/>
            <a:ext cx="311785" cy="0"/>
          </a:xfrm>
          <a:custGeom>
            <a:avLst/>
            <a:gdLst/>
            <a:ahLst/>
            <a:cxnLst/>
            <a:rect l="l" t="t" r="r" b="b"/>
            <a:pathLst>
              <a:path w="311785">
                <a:moveTo>
                  <a:pt x="0" y="0"/>
                </a:moveTo>
                <a:lnTo>
                  <a:pt x="311200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235575" y="8021446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0" y="0"/>
                </a:moveTo>
                <a:lnTo>
                  <a:pt x="2316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 txBox="1"/>
          <p:nvPr/>
        </p:nvSpPr>
        <p:spPr>
          <a:xfrm>
            <a:off x="5289930" y="8002651"/>
            <a:ext cx="63563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24510" algn="l"/>
              </a:tabLst>
            </a:pPr>
            <a:r>
              <a:rPr sz="1400" spc="-5" dirty="0">
                <a:latin typeface="Cambria Math"/>
                <a:cs typeface="Cambria Math"/>
              </a:rPr>
              <a:t>3	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5814695" y="8021446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4798821" y="7883778"/>
            <a:ext cx="14471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68020">
              <a:lnSpc>
                <a:spcPct val="100000"/>
              </a:lnSpc>
              <a:spcBef>
                <a:spcPts val="90"/>
              </a:spcBef>
              <a:tabLst>
                <a:tab pos="1015365" algn="l"/>
              </a:tabLst>
            </a:pPr>
            <a:r>
              <a:rPr sz="1400" spc="-5" dirty="0">
                <a:latin typeface="Cambria Math"/>
                <a:cs typeface="Cambria Math"/>
              </a:rPr>
              <a:t>)	</a:t>
            </a:r>
            <a:r>
              <a:rPr sz="2100" spc="-7" baseline="43650" dirty="0">
                <a:latin typeface="Cambria Math"/>
                <a:cs typeface="Cambria Math"/>
              </a:rPr>
              <a:t>7 </a:t>
            </a:r>
            <a:r>
              <a:rPr sz="1400" spc="-5" dirty="0">
                <a:latin typeface="Cambria Math"/>
                <a:cs typeface="Cambria Math"/>
              </a:rPr>
              <a:t>,</a:t>
            </a:r>
            <a:r>
              <a:rPr sz="1400" spc="-204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∞)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1103172" y="8276970"/>
            <a:ext cx="256540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10" dirty="0">
                <a:latin typeface="Cambria Math"/>
                <a:cs typeface="Cambria Math"/>
              </a:rPr>
              <a:t>⓮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1469263" y="8304656"/>
            <a:ext cx="12090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+ 2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4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353559" y="8338184"/>
            <a:ext cx="334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i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1400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1400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1400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4820158" y="8304656"/>
            <a:ext cx="141668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(−6, −3) </a:t>
            </a:r>
            <a:r>
              <a:rPr sz="1400" spc="-10" dirty="0">
                <a:latin typeface="Cambria Math"/>
                <a:cs typeface="Cambria Math"/>
              </a:rPr>
              <a:t>∪</a:t>
            </a:r>
            <a:r>
              <a:rPr sz="1400" spc="-1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(−1,2)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1103172" y="8722232"/>
            <a:ext cx="1980564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378460" algn="l"/>
              </a:tabLst>
            </a:pPr>
            <a:r>
              <a:rPr sz="2250" spc="15" baseline="3703" dirty="0">
                <a:latin typeface="Cambria Math"/>
                <a:cs typeface="Cambria Math"/>
              </a:rPr>
              <a:t>⓯	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− 1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+ 1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≥</a:t>
            </a:r>
            <a:r>
              <a:rPr sz="1400" spc="-18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4353559" y="8771001"/>
            <a:ext cx="334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i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1400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1400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1400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5256910" y="8890380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0" y="0"/>
                </a:moveTo>
                <a:lnTo>
                  <a:pt x="2316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 txBox="1"/>
          <p:nvPr/>
        </p:nvSpPr>
        <p:spPr>
          <a:xfrm>
            <a:off x="5823330" y="8615552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5823330" y="8871584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5836030" y="8890380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 txBox="1"/>
          <p:nvPr/>
        </p:nvSpPr>
        <p:spPr>
          <a:xfrm>
            <a:off x="4820158" y="8752713"/>
            <a:ext cx="14471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840"/>
              </a:lnSpc>
              <a:spcBef>
                <a:spcPts val="90"/>
              </a:spcBef>
              <a:tabLst>
                <a:tab pos="1143635" algn="l"/>
              </a:tabLst>
            </a:pPr>
            <a:r>
              <a:rPr sz="1400" spc="-5" dirty="0">
                <a:latin typeface="Cambria Math"/>
                <a:cs typeface="Cambria Math"/>
              </a:rPr>
              <a:t>(−∞, </a:t>
            </a:r>
            <a:r>
              <a:rPr sz="2100" baseline="43650" dirty="0">
                <a:latin typeface="Cambria Math"/>
                <a:cs typeface="Cambria Math"/>
              </a:rPr>
              <a:t>−5 </a:t>
            </a:r>
            <a:r>
              <a:rPr sz="2100" spc="315" baseline="436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∪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(	,</a:t>
            </a:r>
            <a:r>
              <a:rPr sz="1400" spc="-125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∞)</a:t>
            </a:r>
            <a:endParaRPr sz="1400">
              <a:latin typeface="Cambria Math"/>
              <a:cs typeface="Cambria Math"/>
            </a:endParaRPr>
          </a:p>
          <a:p>
            <a:pPr marR="193040" algn="ctr">
              <a:lnSpc>
                <a:spcPts val="840"/>
              </a:lnSpc>
            </a:pPr>
            <a:r>
              <a:rPr sz="2100" spc="-7" baseline="-37698" dirty="0">
                <a:latin typeface="Cambria Math"/>
                <a:cs typeface="Cambria Math"/>
              </a:rPr>
              <a:t>2</a:t>
            </a:r>
            <a:r>
              <a:rPr sz="2100" spc="300" baseline="-37698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5" name="object 1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1418</Words>
  <Application>Microsoft Office PowerPoint</Application>
  <PresentationFormat>Custom</PresentationFormat>
  <Paragraphs>397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sultan noori</cp:lastModifiedBy>
  <cp:revision>2</cp:revision>
  <dcterms:created xsi:type="dcterms:W3CDTF">2018-11-19T07:09:27Z</dcterms:created>
  <dcterms:modified xsi:type="dcterms:W3CDTF">2018-11-19T09:19:54Z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2017-01-08T00:00:00Z</vt:filetime>
  </property>
  <property fmtid="{D5CDD505-2E9C-101B-9397-08002B2CF9AE}" pid="3" name="Creator">
    <vt:lpwstr>PDFMerge! (http://www.pdfmerge.com)</vt:lpwstr>
  </property>
  <property fmtid="{D5CDD505-2E9C-101B-9397-08002B2CF9AE}" pid="4" name="LastSaved">
    <vt:filetime>2018-11-19T00:00:00Z</vt:filetime>
  </property>
</Properties>
</file>